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removePersonalInfoOnSave="1" embedTrueType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2"/>
    <p:sldId id="300" r:id="rId3"/>
    <p:sldId id="295" r:id="rId4"/>
    <p:sldId id="296" r:id="rId5"/>
    <p:sldId id="301" r:id="rId6"/>
    <p:sldId id="302" r:id="rId7"/>
    <p:sldId id="303" r:id="rId8"/>
    <p:sldId id="298" r:id="rId9"/>
  </p:sldIdLst>
  <p:sldSz cx="9144000" cy="5143500" type="screen16x9"/>
  <p:notesSz cx="6735763" cy="9866313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onsolas" panose="020B0609020204030204" pitchFamily="49" charset="0"/>
      <p:regular r:id="rId16"/>
      <p:bold r:id="rId17"/>
      <p:italic r:id="rId18"/>
      <p:boldItalic r:id="rId19"/>
    </p:embeddedFont>
    <p:embeddedFont>
      <p:font typeface="HGPｺﾞｼｯｸE" panose="020B0900000000000000" pitchFamily="50" charset="-128"/>
      <p:regular r:id="rId20"/>
    </p:embeddedFont>
    <p:embeddedFont>
      <p:font typeface="Noto Sans" panose="020B0502040504020204" pitchFamily="34"/>
      <p:regular r:id="rId21"/>
      <p:bold r:id="rId22"/>
      <p:italic r:id="rId23"/>
      <p:boldItalic r:id="rId24"/>
    </p:embeddedFont>
  </p:embeddedFontLst>
  <p:defaultTextStyle>
    <a:defPPr>
      <a:defRPr lang="ja-JP"/>
    </a:defPPr>
    <a:lvl1pPr algn="l" rtl="0" fontAlgn="base">
      <a:lnSpc>
        <a:spcPct val="90000"/>
      </a:lnSpc>
      <a:spcBef>
        <a:spcPct val="0"/>
      </a:spcBef>
      <a:spcAft>
        <a:spcPct val="0"/>
      </a:spcAft>
      <a:defRPr kumimoji="1" sz="2600" kern="1200">
        <a:solidFill>
          <a:schemeClr val="tx2"/>
        </a:solidFill>
        <a:latin typeface="HGPｺﾞｼｯｸE" pitchFamily="50" charset="-128"/>
        <a:ea typeface="HGPｺﾞｼｯｸE" pitchFamily="50" charset="-128"/>
        <a:cs typeface="+mn-cs"/>
      </a:defRPr>
    </a:lvl1pPr>
    <a:lvl2pPr marL="457200" algn="l" rtl="0" fontAlgn="base">
      <a:lnSpc>
        <a:spcPct val="90000"/>
      </a:lnSpc>
      <a:spcBef>
        <a:spcPct val="0"/>
      </a:spcBef>
      <a:spcAft>
        <a:spcPct val="0"/>
      </a:spcAft>
      <a:defRPr kumimoji="1" sz="2600" kern="1200">
        <a:solidFill>
          <a:schemeClr val="tx2"/>
        </a:solidFill>
        <a:latin typeface="HGPｺﾞｼｯｸE" pitchFamily="50" charset="-128"/>
        <a:ea typeface="HGPｺﾞｼｯｸE" pitchFamily="50" charset="-128"/>
        <a:cs typeface="+mn-cs"/>
      </a:defRPr>
    </a:lvl2pPr>
    <a:lvl3pPr marL="914400" algn="l" rtl="0" fontAlgn="base">
      <a:lnSpc>
        <a:spcPct val="90000"/>
      </a:lnSpc>
      <a:spcBef>
        <a:spcPct val="0"/>
      </a:spcBef>
      <a:spcAft>
        <a:spcPct val="0"/>
      </a:spcAft>
      <a:defRPr kumimoji="1" sz="2600" kern="1200">
        <a:solidFill>
          <a:schemeClr val="tx2"/>
        </a:solidFill>
        <a:latin typeface="HGPｺﾞｼｯｸE" pitchFamily="50" charset="-128"/>
        <a:ea typeface="HGPｺﾞｼｯｸE" pitchFamily="50" charset="-128"/>
        <a:cs typeface="+mn-cs"/>
      </a:defRPr>
    </a:lvl3pPr>
    <a:lvl4pPr marL="1371600" algn="l" rtl="0" fontAlgn="base">
      <a:lnSpc>
        <a:spcPct val="90000"/>
      </a:lnSpc>
      <a:spcBef>
        <a:spcPct val="0"/>
      </a:spcBef>
      <a:spcAft>
        <a:spcPct val="0"/>
      </a:spcAft>
      <a:defRPr kumimoji="1" sz="2600" kern="1200">
        <a:solidFill>
          <a:schemeClr val="tx2"/>
        </a:solidFill>
        <a:latin typeface="HGPｺﾞｼｯｸE" pitchFamily="50" charset="-128"/>
        <a:ea typeface="HGPｺﾞｼｯｸE" pitchFamily="50" charset="-128"/>
        <a:cs typeface="+mn-cs"/>
      </a:defRPr>
    </a:lvl4pPr>
    <a:lvl5pPr marL="1828800" algn="l" rtl="0" fontAlgn="base">
      <a:lnSpc>
        <a:spcPct val="90000"/>
      </a:lnSpc>
      <a:spcBef>
        <a:spcPct val="0"/>
      </a:spcBef>
      <a:spcAft>
        <a:spcPct val="0"/>
      </a:spcAft>
      <a:defRPr kumimoji="1" sz="2600" kern="1200">
        <a:solidFill>
          <a:schemeClr val="tx2"/>
        </a:solidFill>
        <a:latin typeface="HGPｺﾞｼｯｸE" pitchFamily="50" charset="-128"/>
        <a:ea typeface="HGPｺﾞｼｯｸE" pitchFamily="50" charset="-128"/>
        <a:cs typeface="+mn-cs"/>
      </a:defRPr>
    </a:lvl5pPr>
    <a:lvl6pPr marL="2286000" algn="l" defTabSz="914400" rtl="0" eaLnBrk="1" latinLnBrk="0" hangingPunct="1">
      <a:defRPr kumimoji="1" sz="2600" kern="1200">
        <a:solidFill>
          <a:schemeClr val="tx2"/>
        </a:solidFill>
        <a:latin typeface="HGPｺﾞｼｯｸE" pitchFamily="50" charset="-128"/>
        <a:ea typeface="HGPｺﾞｼｯｸE" pitchFamily="50" charset="-128"/>
        <a:cs typeface="+mn-cs"/>
      </a:defRPr>
    </a:lvl6pPr>
    <a:lvl7pPr marL="2743200" algn="l" defTabSz="914400" rtl="0" eaLnBrk="1" latinLnBrk="0" hangingPunct="1">
      <a:defRPr kumimoji="1" sz="2600" kern="1200">
        <a:solidFill>
          <a:schemeClr val="tx2"/>
        </a:solidFill>
        <a:latin typeface="HGPｺﾞｼｯｸE" pitchFamily="50" charset="-128"/>
        <a:ea typeface="HGPｺﾞｼｯｸE" pitchFamily="50" charset="-128"/>
        <a:cs typeface="+mn-cs"/>
      </a:defRPr>
    </a:lvl7pPr>
    <a:lvl8pPr marL="3200400" algn="l" defTabSz="914400" rtl="0" eaLnBrk="1" latinLnBrk="0" hangingPunct="1">
      <a:defRPr kumimoji="1" sz="2600" kern="1200">
        <a:solidFill>
          <a:schemeClr val="tx2"/>
        </a:solidFill>
        <a:latin typeface="HGPｺﾞｼｯｸE" pitchFamily="50" charset="-128"/>
        <a:ea typeface="HGPｺﾞｼｯｸE" pitchFamily="50" charset="-128"/>
        <a:cs typeface="+mn-cs"/>
      </a:defRPr>
    </a:lvl8pPr>
    <a:lvl9pPr marL="3657600" algn="l" defTabSz="914400" rtl="0" eaLnBrk="1" latinLnBrk="0" hangingPunct="1">
      <a:defRPr kumimoji="1" sz="2600" kern="1200">
        <a:solidFill>
          <a:schemeClr val="tx2"/>
        </a:solidFill>
        <a:latin typeface="HGPｺﾞｼｯｸE" pitchFamily="50" charset="-128"/>
        <a:ea typeface="HGPｺﾞｼｯｸE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7">
          <p15:clr>
            <a:srgbClr val="A4A3A4"/>
          </p15:clr>
        </p15:guide>
        <p15:guide id="2" pos="212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6908"/>
    <a:srgbClr val="F89D42"/>
    <a:srgbClr val="FF00FF"/>
    <a:srgbClr val="FF0026"/>
    <a:srgbClr val="2D2D2D"/>
    <a:srgbClr val="FF0000"/>
    <a:srgbClr val="1A1A1A"/>
    <a:srgbClr val="FFFFFF"/>
    <a:srgbClr val="3333CC"/>
    <a:srgbClr val="D91B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319377-2F51-4CB3-A65F-B56BDC5C0801}" v="17" dt="2019-06-02T08:00:50.3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85170" autoAdjust="0"/>
  </p:normalViewPr>
  <p:slideViewPr>
    <p:cSldViewPr snapToGrid="0">
      <p:cViewPr varScale="1">
        <p:scale>
          <a:sx n="109" d="100"/>
          <a:sy n="109" d="100"/>
        </p:scale>
        <p:origin x="318" y="45"/>
      </p:cViewPr>
      <p:guideLst>
        <p:guide orient="horz" pos="1620"/>
        <p:guide pos="2879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38" d="100"/>
          <a:sy n="38" d="100"/>
        </p:scale>
        <p:origin x="2438" y="58"/>
      </p:cViewPr>
      <p:guideLst>
        <p:guide orient="horz" pos="3107"/>
        <p:guide pos="212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8193" cy="493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5379" rIns="90756" bIns="45379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</a:lstStyle>
          <a:p>
            <a:endParaRPr lang="en-US" altLang="ja-JP"/>
          </a:p>
        </p:txBody>
      </p:sp>
      <p:sp>
        <p:nvSpPr>
          <p:cNvPr id="33795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7571" y="0"/>
            <a:ext cx="2918193" cy="493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5379" rIns="90756" bIns="45379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</a:lstStyle>
          <a:p>
            <a:endParaRPr lang="en-US" altLang="ja-JP"/>
          </a:p>
        </p:txBody>
      </p:sp>
      <p:sp>
        <p:nvSpPr>
          <p:cNvPr id="33796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2687"/>
            <a:ext cx="2918193" cy="493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5379" rIns="90756" bIns="45379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</a:lstStyle>
          <a:p>
            <a:endParaRPr lang="en-US" altLang="ja-JP"/>
          </a:p>
        </p:txBody>
      </p:sp>
      <p:sp>
        <p:nvSpPr>
          <p:cNvPr id="33797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7571" y="9372687"/>
            <a:ext cx="2918193" cy="493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5379" rIns="90756" bIns="45379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</a:lstStyle>
          <a:p>
            <a:fld id="{97EB0BD7-0D1B-461F-96D2-458D4659D7B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985519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8193" cy="493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5379" rIns="90756" bIns="45379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</a:lstStyle>
          <a:p>
            <a:endParaRPr lang="en-US" altLang="ja-JP"/>
          </a:p>
        </p:txBody>
      </p:sp>
      <p:sp>
        <p:nvSpPr>
          <p:cNvPr id="25603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17571" y="0"/>
            <a:ext cx="2918193" cy="493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5379" rIns="90756" bIns="45379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</a:lstStyle>
          <a:p>
            <a:endParaRPr lang="en-US" altLang="ja-JP"/>
          </a:p>
        </p:txBody>
      </p:sp>
      <p:sp>
        <p:nvSpPr>
          <p:cNvPr id="25604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9375" y="739775"/>
            <a:ext cx="6577013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5605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7785" y="4687122"/>
            <a:ext cx="4940198" cy="4439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5379" rIns="90756" bIns="453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25606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87"/>
            <a:ext cx="2918193" cy="493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5379" rIns="90756" bIns="45379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</a:lstStyle>
          <a:p>
            <a:endParaRPr lang="en-US" altLang="ja-JP"/>
          </a:p>
        </p:txBody>
      </p:sp>
      <p:sp>
        <p:nvSpPr>
          <p:cNvPr id="25607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7571" y="9372687"/>
            <a:ext cx="2918193" cy="493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5379" rIns="90756" bIns="45379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</a:lstStyle>
          <a:p>
            <a:fld id="{8AF01994-2739-4319-8C13-74EB71056E3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766876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明朝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明朝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明朝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明朝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明朝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01994-2739-4319-8C13-74EB71056E38}" type="slidenum">
              <a:rPr lang="en-US" altLang="ja-JP" smtClean="0"/>
              <a:pPr/>
              <a:t>0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01994-2739-4319-8C13-74EB71056E38}" type="slidenum">
              <a:rPr lang="en-US" altLang="ja-JP" smtClean="0"/>
              <a:pPr/>
              <a:t>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0537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01994-2739-4319-8C13-74EB71056E38}" type="slidenum">
              <a:rPr lang="en-US" altLang="ja-JP" smtClean="0"/>
              <a:pPr/>
              <a:t>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71877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01994-2739-4319-8C13-74EB71056E38}" type="slidenum">
              <a:rPr lang="en-US" altLang="ja-JP" smtClean="0"/>
              <a:pPr/>
              <a:t>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14555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01994-2739-4319-8C13-74EB71056E38}" type="slidenum">
              <a:rPr lang="en-US" altLang="ja-JP" smtClean="0"/>
              <a:pPr/>
              <a:t>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78546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13"/>
          <p:cNvSpPr txBox="1">
            <a:spLocks noChangeArrowheads="1"/>
          </p:cNvSpPr>
          <p:nvPr userDrawn="1"/>
        </p:nvSpPr>
        <p:spPr bwMode="gray">
          <a:xfrm>
            <a:off x="7046546" y="4949429"/>
            <a:ext cx="1646605" cy="18928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kumimoji="0" lang="en-US" altLang="ja-JP" sz="700" dirty="0">
                <a:solidFill>
                  <a:schemeClr val="tx1"/>
                </a:solidFill>
                <a:latin typeface="+mn-lt"/>
                <a:ea typeface="ＭＳ Ｐゴシック" pitchFamily="50" charset="-128"/>
              </a:rPr>
              <a:t>© Hitachi, Ltd. 2020. All rights reserved.</a:t>
            </a:r>
          </a:p>
        </p:txBody>
      </p:sp>
      <p:sp>
        <p:nvSpPr>
          <p:cNvPr id="42" name="スライド番号プレースホルダ 2"/>
          <p:cNvSpPr>
            <a:spLocks noGrp="1"/>
          </p:cNvSpPr>
          <p:nvPr userDrawn="1">
            <p:ph type="sldNum" sz="quarter" idx="10"/>
          </p:nvPr>
        </p:nvSpPr>
        <p:spPr bwMode="gray">
          <a:xfrm>
            <a:off x="8560360" y="4916262"/>
            <a:ext cx="488950" cy="228600"/>
          </a:xfrm>
          <a:prstGeom prst="rect">
            <a:avLst/>
          </a:prstGeom>
        </p:spPr>
        <p:txBody>
          <a:bodyPr/>
          <a:lstStyle>
            <a:lvl1pPr algn="r">
              <a:defRPr sz="1100" smtClean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790173A9-6621-4FFE-BC07-AC198BDD4C9A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43" name="タイトル 1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2138611" y="2335279"/>
            <a:ext cx="1810111" cy="46166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lnSpc>
                <a:spcPct val="100000"/>
              </a:lnSpc>
              <a:defRPr sz="2400">
                <a:solidFill>
                  <a:schemeClr val="tx1"/>
                </a:solidFill>
                <a:latin typeface="Calibri" panose="020F0502020204030204" pitchFamily="34" charset="0"/>
                <a:ea typeface="HGP創英角ｺﾞｼｯｸUB" pitchFamily="50" charset="-128"/>
                <a:cs typeface="Calibri" panose="020F0502020204030204" pitchFamily="34" charset="0"/>
              </a:defRPr>
            </a:lvl1pPr>
          </a:lstStyle>
          <a:p>
            <a:r>
              <a:rPr lang="en-US" altLang="ja-JP" b="1" dirty="0">
                <a:latin typeface="+mj-lt"/>
                <a:cs typeface="Arial" charset="0"/>
              </a:rPr>
              <a:t>Master title</a:t>
            </a:r>
            <a:endParaRPr lang="ja-JP" altLang="en-US" dirty="0"/>
          </a:p>
        </p:txBody>
      </p:sp>
      <p:sp>
        <p:nvSpPr>
          <p:cNvPr id="49" name="テキスト プレースホルダ 48"/>
          <p:cNvSpPr>
            <a:spLocks noGrp="1"/>
          </p:cNvSpPr>
          <p:nvPr userDrawn="1">
            <p:ph type="body" sz="quarter" idx="11" hasCustomPrompt="1"/>
          </p:nvPr>
        </p:nvSpPr>
        <p:spPr bwMode="gray">
          <a:xfrm>
            <a:off x="2138610" y="2742133"/>
            <a:ext cx="909223" cy="369332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buNone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kumimoji="1" lang="en-US" altLang="ja-JP"/>
              <a:t>Subtitle</a:t>
            </a:r>
            <a:endParaRPr kumimoji="1" lang="ja-JP" altLang="en-US"/>
          </a:p>
        </p:txBody>
      </p:sp>
      <p:grpSp>
        <p:nvGrpSpPr>
          <p:cNvPr id="40" name="グループ化 39"/>
          <p:cNvGrpSpPr/>
          <p:nvPr userDrawn="1"/>
        </p:nvGrpSpPr>
        <p:grpSpPr bwMode="gray">
          <a:xfrm>
            <a:off x="324487" y="2057426"/>
            <a:ext cx="8495663" cy="97488"/>
            <a:chOff x="324487" y="2057426"/>
            <a:chExt cx="8495663" cy="97488"/>
          </a:xfrm>
        </p:grpSpPr>
        <p:sp>
          <p:nvSpPr>
            <p:cNvPr id="45" name="正方形/長方形 11"/>
            <p:cNvSpPr>
              <a:spLocks noChangeArrowheads="1"/>
            </p:cNvSpPr>
            <p:nvPr/>
          </p:nvSpPr>
          <p:spPr bwMode="gray">
            <a:xfrm>
              <a:off x="324489" y="2057426"/>
              <a:ext cx="8495661" cy="97488"/>
            </a:xfrm>
            <a:prstGeom prst="rect">
              <a:avLst/>
            </a:prstGeom>
            <a:solidFill>
              <a:srgbClr val="73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ja-JP" altLang="en-US"/>
            </a:p>
          </p:txBody>
        </p:sp>
        <p:grpSp>
          <p:nvGrpSpPr>
            <p:cNvPr id="46" name="グループ化 16"/>
            <p:cNvGrpSpPr/>
            <p:nvPr/>
          </p:nvGrpSpPr>
          <p:grpSpPr bwMode="gray">
            <a:xfrm>
              <a:off x="324487" y="2057426"/>
              <a:ext cx="1938812" cy="97488"/>
              <a:chOff x="312738" y="2747963"/>
              <a:chExt cx="1970087" cy="109537"/>
            </a:xfrm>
          </p:grpSpPr>
          <p:sp>
            <p:nvSpPr>
              <p:cNvPr id="47" name="正方形/長方形 46"/>
              <p:cNvSpPr/>
              <p:nvPr/>
            </p:nvSpPr>
            <p:spPr bwMode="gray">
              <a:xfrm>
                <a:off x="312738" y="2747963"/>
                <a:ext cx="1970087" cy="109537"/>
              </a:xfrm>
              <a:prstGeom prst="rect">
                <a:avLst/>
              </a:prstGeom>
              <a:solidFill>
                <a:srgbClr val="FF002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18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8" name="正方形/長方形 47"/>
              <p:cNvSpPr/>
              <p:nvPr/>
            </p:nvSpPr>
            <p:spPr bwMode="gray">
              <a:xfrm>
                <a:off x="312738" y="2747963"/>
                <a:ext cx="985837" cy="109537"/>
              </a:xfrm>
              <a:prstGeom prst="rect">
                <a:avLst/>
              </a:prstGeom>
              <a:solidFill>
                <a:srgbClr val="B3B3B3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1800" kern="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p:pic>
        <p:nvPicPr>
          <p:cNvPr id="50" name="図 49" descr="ea60_010_030_dwin.w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50655" y="402724"/>
            <a:ext cx="1769495" cy="507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スライド番号プレースホルダ 2"/>
          <p:cNvSpPr>
            <a:spLocks noGrp="1"/>
          </p:cNvSpPr>
          <p:nvPr>
            <p:ph type="sldNum" sz="quarter" idx="10"/>
          </p:nvPr>
        </p:nvSpPr>
        <p:spPr bwMode="gray">
          <a:xfrm>
            <a:off x="8560360" y="4916262"/>
            <a:ext cx="488950" cy="228600"/>
          </a:xfrm>
          <a:prstGeom prst="rect">
            <a:avLst/>
          </a:prstGeom>
        </p:spPr>
        <p:txBody>
          <a:bodyPr/>
          <a:lstStyle>
            <a:lvl1pPr algn="r">
              <a:defRPr sz="1100" smtClean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790173A9-6621-4FFE-BC07-AC198BDD4C9A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38" name="Text Box 13"/>
          <p:cNvSpPr txBox="1">
            <a:spLocks noChangeArrowheads="1"/>
          </p:cNvSpPr>
          <p:nvPr userDrawn="1"/>
        </p:nvSpPr>
        <p:spPr bwMode="gray">
          <a:xfrm>
            <a:off x="7046546" y="4949429"/>
            <a:ext cx="1646605" cy="18928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kumimoji="0" lang="en-US" altLang="ja-JP" sz="700" dirty="0">
                <a:solidFill>
                  <a:schemeClr val="tx1"/>
                </a:solidFill>
                <a:latin typeface="+mn-lt"/>
                <a:ea typeface="ＭＳ Ｐゴシック" pitchFamily="50" charset="-128"/>
              </a:rPr>
              <a:t>© Hitachi, Ltd. 2020. All rights reserved.</a:t>
            </a:r>
          </a:p>
        </p:txBody>
      </p:sp>
      <p:grpSp>
        <p:nvGrpSpPr>
          <p:cNvPr id="39" name="グループ化 38"/>
          <p:cNvGrpSpPr/>
          <p:nvPr userDrawn="1"/>
        </p:nvGrpSpPr>
        <p:grpSpPr bwMode="gray">
          <a:xfrm>
            <a:off x="324487" y="2057426"/>
            <a:ext cx="8495663" cy="97488"/>
            <a:chOff x="324487" y="2057426"/>
            <a:chExt cx="8495663" cy="97488"/>
          </a:xfrm>
        </p:grpSpPr>
        <p:sp>
          <p:nvSpPr>
            <p:cNvPr id="40" name="正方形/長方形 11"/>
            <p:cNvSpPr>
              <a:spLocks noChangeArrowheads="1"/>
            </p:cNvSpPr>
            <p:nvPr/>
          </p:nvSpPr>
          <p:spPr bwMode="gray">
            <a:xfrm>
              <a:off x="324489" y="2057426"/>
              <a:ext cx="8495661" cy="97488"/>
            </a:xfrm>
            <a:prstGeom prst="rect">
              <a:avLst/>
            </a:prstGeom>
            <a:solidFill>
              <a:srgbClr val="73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ja-JP" altLang="en-US"/>
            </a:p>
          </p:txBody>
        </p:sp>
        <p:grpSp>
          <p:nvGrpSpPr>
            <p:cNvPr id="41" name="グループ化 16"/>
            <p:cNvGrpSpPr/>
            <p:nvPr/>
          </p:nvGrpSpPr>
          <p:grpSpPr bwMode="gray">
            <a:xfrm>
              <a:off x="324487" y="2057426"/>
              <a:ext cx="1938812" cy="97488"/>
              <a:chOff x="312738" y="2747963"/>
              <a:chExt cx="1970087" cy="109537"/>
            </a:xfrm>
          </p:grpSpPr>
          <p:sp>
            <p:nvSpPr>
              <p:cNvPr id="42" name="正方形/長方形 41"/>
              <p:cNvSpPr/>
              <p:nvPr/>
            </p:nvSpPr>
            <p:spPr bwMode="gray">
              <a:xfrm>
                <a:off x="312738" y="2747963"/>
                <a:ext cx="1970087" cy="109537"/>
              </a:xfrm>
              <a:prstGeom prst="rect">
                <a:avLst/>
              </a:prstGeom>
              <a:solidFill>
                <a:srgbClr val="FF002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18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3" name="正方形/長方形 42"/>
              <p:cNvSpPr/>
              <p:nvPr/>
            </p:nvSpPr>
            <p:spPr bwMode="gray">
              <a:xfrm>
                <a:off x="312738" y="2747963"/>
                <a:ext cx="985837" cy="109537"/>
              </a:xfrm>
              <a:prstGeom prst="rect">
                <a:avLst/>
              </a:prstGeom>
              <a:solidFill>
                <a:srgbClr val="B3B3B3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1800" kern="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p:pic>
        <p:nvPicPr>
          <p:cNvPr id="44" name="図 43" descr="ea60_010_030_dwin.w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50655" y="402724"/>
            <a:ext cx="1769495" cy="507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 bwMode="gray">
          <a:xfrm>
            <a:off x="566739" y="2365096"/>
            <a:ext cx="1928733" cy="424732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 lang="en-US" altLang="ja-JP" sz="2400" b="1" smtClean="0">
                <a:solidFill>
                  <a:schemeClr val="tx1"/>
                </a:solidFill>
                <a:ea typeface="HGPｺﾞｼｯｸE" pitchFamily="50" charset="-128"/>
                <a:cs typeface="Arial" charset="0"/>
              </a:defRPr>
            </a:lvl1pPr>
          </a:lstStyle>
          <a:p>
            <a:r>
              <a:rPr lang="en-US" altLang="ja-JP" b="1" dirty="0">
                <a:latin typeface="+mj-lt"/>
                <a:ea typeface="HGPｺﾞｼｯｸE" pitchFamily="50" charset="-128"/>
                <a:cs typeface="Arial" charset="0"/>
              </a:rPr>
              <a:t>chapter title</a:t>
            </a:r>
            <a:endParaRPr lang="ja-JP" altLang="en-US" dirty="0"/>
          </a:p>
        </p:txBody>
      </p:sp>
      <p:sp>
        <p:nvSpPr>
          <p:cNvPr id="54" name="スライド番号プレースホルダ 2"/>
          <p:cNvSpPr txBox="1">
            <a:spLocks/>
          </p:cNvSpPr>
          <p:nvPr userDrawn="1"/>
        </p:nvSpPr>
        <p:spPr bwMode="gray">
          <a:xfrm>
            <a:off x="8560360" y="4916262"/>
            <a:ext cx="488950" cy="228600"/>
          </a:xfrm>
          <a:prstGeom prst="rect">
            <a:avLst/>
          </a:prstGeom>
        </p:spPr>
        <p:txBody>
          <a:bodyPr/>
          <a:lstStyle>
            <a:lvl1pPr algn="r">
              <a:defRPr sz="1100" smtClean="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0173A9-6621-4FFE-BC07-AC198BDD4C9A}" type="slidenum">
              <a:rPr kumimoji="1" lang="en-US" altLang="ja-JP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HGPｺﾞｼｯｸE" pitchFamily="50" charset="-128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HGPｺﾞｼｯｸE" pitchFamily="50" charset="-128"/>
              <a:cs typeface="Arial" pitchFamily="34" charset="0"/>
            </a:endParaRPr>
          </a:p>
        </p:txBody>
      </p:sp>
      <p:sp>
        <p:nvSpPr>
          <p:cNvPr id="39" name="Text Box 13"/>
          <p:cNvSpPr txBox="1">
            <a:spLocks noChangeArrowheads="1"/>
          </p:cNvSpPr>
          <p:nvPr userDrawn="1"/>
        </p:nvSpPr>
        <p:spPr bwMode="gray">
          <a:xfrm>
            <a:off x="7046546" y="4949429"/>
            <a:ext cx="1646605" cy="18928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kumimoji="0" lang="en-US" altLang="ja-JP" sz="700" dirty="0">
                <a:solidFill>
                  <a:schemeClr val="tx1"/>
                </a:solidFill>
                <a:latin typeface="+mn-lt"/>
                <a:ea typeface="ＭＳ Ｐゴシック" pitchFamily="50" charset="-128"/>
              </a:rPr>
              <a:t>© Hitachi, Ltd. 2020. All rights reserved.</a:t>
            </a:r>
          </a:p>
        </p:txBody>
      </p:sp>
      <p:grpSp>
        <p:nvGrpSpPr>
          <p:cNvPr id="40" name="グループ化 39"/>
          <p:cNvGrpSpPr/>
          <p:nvPr userDrawn="1"/>
        </p:nvGrpSpPr>
        <p:grpSpPr bwMode="gray">
          <a:xfrm>
            <a:off x="324487" y="2057426"/>
            <a:ext cx="8495663" cy="97488"/>
            <a:chOff x="324487" y="2057426"/>
            <a:chExt cx="8495663" cy="97488"/>
          </a:xfrm>
        </p:grpSpPr>
        <p:sp>
          <p:nvSpPr>
            <p:cNvPr id="41" name="正方形/長方形 11"/>
            <p:cNvSpPr>
              <a:spLocks noChangeArrowheads="1"/>
            </p:cNvSpPr>
            <p:nvPr/>
          </p:nvSpPr>
          <p:spPr bwMode="gray">
            <a:xfrm>
              <a:off x="324489" y="2057426"/>
              <a:ext cx="8495661" cy="97488"/>
            </a:xfrm>
            <a:prstGeom prst="rect">
              <a:avLst/>
            </a:prstGeom>
            <a:solidFill>
              <a:srgbClr val="73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ja-JP" altLang="en-US"/>
            </a:p>
          </p:txBody>
        </p:sp>
        <p:grpSp>
          <p:nvGrpSpPr>
            <p:cNvPr id="42" name="グループ化 16"/>
            <p:cNvGrpSpPr/>
            <p:nvPr/>
          </p:nvGrpSpPr>
          <p:grpSpPr bwMode="gray">
            <a:xfrm>
              <a:off x="324487" y="2057426"/>
              <a:ext cx="1938812" cy="97488"/>
              <a:chOff x="312738" y="2747963"/>
              <a:chExt cx="1970087" cy="109537"/>
            </a:xfrm>
          </p:grpSpPr>
          <p:sp>
            <p:nvSpPr>
              <p:cNvPr id="43" name="正方形/長方形 42"/>
              <p:cNvSpPr/>
              <p:nvPr/>
            </p:nvSpPr>
            <p:spPr bwMode="gray">
              <a:xfrm>
                <a:off x="312738" y="2747963"/>
                <a:ext cx="1970087" cy="109537"/>
              </a:xfrm>
              <a:prstGeom prst="rect">
                <a:avLst/>
              </a:prstGeom>
              <a:solidFill>
                <a:srgbClr val="FF002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18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4" name="正方形/長方形 43"/>
              <p:cNvSpPr/>
              <p:nvPr/>
            </p:nvSpPr>
            <p:spPr bwMode="gray">
              <a:xfrm>
                <a:off x="312738" y="2747963"/>
                <a:ext cx="985837" cy="109537"/>
              </a:xfrm>
              <a:prstGeom prst="rect">
                <a:avLst/>
              </a:prstGeom>
              <a:solidFill>
                <a:srgbClr val="B3B3B3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1800" kern="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p:pic>
        <p:nvPicPr>
          <p:cNvPr id="45" name="図 44" descr="ea60_010_030_dwin.w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50655" y="402724"/>
            <a:ext cx="1769495" cy="507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113192" y="134612"/>
            <a:ext cx="1893467" cy="369332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 lang="en-US" altLang="ja-JP" sz="2000" b="1" smtClean="0">
                <a:solidFill>
                  <a:schemeClr val="tx1"/>
                </a:solidFill>
                <a:ea typeface="ＭＳ Ｐゴシック" pitchFamily="50" charset="-128"/>
                <a:cs typeface="Arial" charset="0"/>
              </a:defRPr>
            </a:lvl1pPr>
          </a:lstStyle>
          <a:p>
            <a:r>
              <a:rPr lang="en-US" altLang="ja-JP" b="1" dirty="0">
                <a:latin typeface="+mj-lt"/>
                <a:ea typeface="ＭＳ Ｐゴシック" pitchFamily="50" charset="-128"/>
                <a:cs typeface="Arial" charset="0"/>
              </a:rPr>
              <a:t>Contents Title</a:t>
            </a:r>
            <a:endParaRPr lang="ja-JP" altLang="en-US" dirty="0"/>
          </a:p>
        </p:txBody>
      </p:sp>
      <p:sp>
        <p:nvSpPr>
          <p:cNvPr id="36" name="スライド番号プレースホルダ 2"/>
          <p:cNvSpPr txBox="1">
            <a:spLocks/>
          </p:cNvSpPr>
          <p:nvPr userDrawn="1"/>
        </p:nvSpPr>
        <p:spPr bwMode="gray">
          <a:xfrm>
            <a:off x="8560360" y="4916262"/>
            <a:ext cx="488950" cy="228600"/>
          </a:xfrm>
          <a:prstGeom prst="rect">
            <a:avLst/>
          </a:prstGeom>
        </p:spPr>
        <p:txBody>
          <a:bodyPr/>
          <a:lstStyle>
            <a:lvl1pPr algn="r">
              <a:defRPr sz="1100" smtClean="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0173A9-6621-4FFE-BC07-AC198BDD4C9A}" type="slidenum">
              <a:rPr kumimoji="1" lang="en-US" altLang="ja-JP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HGPｺﾞｼｯｸE" pitchFamily="50" charset="-128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HGPｺﾞｼｯｸE" pitchFamily="50" charset="-128"/>
              <a:cs typeface="Arial" pitchFamily="34" charset="0"/>
            </a:endParaRPr>
          </a:p>
        </p:txBody>
      </p:sp>
      <p:sp>
        <p:nvSpPr>
          <p:cNvPr id="63" name="Text Box 13"/>
          <p:cNvSpPr txBox="1">
            <a:spLocks noChangeArrowheads="1"/>
          </p:cNvSpPr>
          <p:nvPr userDrawn="1"/>
        </p:nvSpPr>
        <p:spPr bwMode="gray">
          <a:xfrm>
            <a:off x="7046546" y="4949429"/>
            <a:ext cx="1646605" cy="18928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kumimoji="0" lang="en-US" altLang="ja-JP" sz="700" dirty="0">
                <a:solidFill>
                  <a:schemeClr val="tx1"/>
                </a:solidFill>
                <a:latin typeface="+mn-lt"/>
                <a:ea typeface="ＭＳ Ｐゴシック" pitchFamily="50" charset="-128"/>
              </a:rPr>
              <a:t>© Hitachi, Ltd. 2020. All rights reserved.</a:t>
            </a:r>
          </a:p>
        </p:txBody>
      </p:sp>
      <p:sp>
        <p:nvSpPr>
          <p:cNvPr id="68" name="正方形/長方形 11"/>
          <p:cNvSpPr>
            <a:spLocks noChangeArrowheads="1"/>
          </p:cNvSpPr>
          <p:nvPr userDrawn="1"/>
        </p:nvSpPr>
        <p:spPr bwMode="gray">
          <a:xfrm>
            <a:off x="0" y="595775"/>
            <a:ext cx="9144000" cy="66292"/>
          </a:xfrm>
          <a:prstGeom prst="rect">
            <a:avLst/>
          </a:prstGeom>
          <a:solidFill>
            <a:srgbClr val="73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69" name="グループ化 62"/>
          <p:cNvGrpSpPr/>
          <p:nvPr userDrawn="1"/>
        </p:nvGrpSpPr>
        <p:grpSpPr bwMode="gray">
          <a:xfrm>
            <a:off x="-3" y="595775"/>
            <a:ext cx="1318393" cy="66292"/>
            <a:chOff x="312738" y="2747963"/>
            <a:chExt cx="1970087" cy="109537"/>
          </a:xfrm>
        </p:grpSpPr>
        <p:sp>
          <p:nvSpPr>
            <p:cNvPr id="70" name="正方形/長方形 69"/>
            <p:cNvSpPr/>
            <p:nvPr/>
          </p:nvSpPr>
          <p:spPr bwMode="gray">
            <a:xfrm>
              <a:off x="312738" y="2747963"/>
              <a:ext cx="1970087" cy="109537"/>
            </a:xfrm>
            <a:prstGeom prst="rect">
              <a:avLst/>
            </a:prstGeom>
            <a:solidFill>
              <a:srgbClr val="FF002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1" name="正方形/長方形 70"/>
            <p:cNvSpPr/>
            <p:nvPr/>
          </p:nvSpPr>
          <p:spPr bwMode="gray">
            <a:xfrm>
              <a:off x="312738" y="2747963"/>
              <a:ext cx="985837" cy="109537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 dirty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72" name="図 71" descr="ea60_010_030_dwin.w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74175" y="138115"/>
            <a:ext cx="1195200" cy="34285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ea60_010_030_dwin.w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22917" y="2167156"/>
            <a:ext cx="2698166" cy="77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3" r:id="rId2"/>
    <p:sldLayoutId id="2147483679" r:id="rId3"/>
    <p:sldLayoutId id="2147483656" r:id="rId4"/>
    <p:sldLayoutId id="2147483677" r:id="rId5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kumimoji="1"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kumimoji="1" sz="2600">
          <a:solidFill>
            <a:schemeClr val="bg1"/>
          </a:solidFill>
          <a:latin typeface="Arial" charset="0"/>
          <a:ea typeface="HGPｺﾞｼｯｸE" pitchFamily="50" charset="-128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kumimoji="1" sz="2600">
          <a:solidFill>
            <a:schemeClr val="bg1"/>
          </a:solidFill>
          <a:latin typeface="Arial" charset="0"/>
          <a:ea typeface="HGPｺﾞｼｯｸE" pitchFamily="50" charset="-128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kumimoji="1" sz="2600">
          <a:solidFill>
            <a:schemeClr val="bg1"/>
          </a:solidFill>
          <a:latin typeface="Arial" charset="0"/>
          <a:ea typeface="HGPｺﾞｼｯｸE" pitchFamily="50" charset="-128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kumimoji="1" sz="2600">
          <a:solidFill>
            <a:schemeClr val="bg1"/>
          </a:solidFill>
          <a:latin typeface="Arial" charset="0"/>
          <a:ea typeface="HGPｺﾞｼｯｸE" pitchFamily="50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2600">
          <a:solidFill>
            <a:schemeClr val="bg1"/>
          </a:solidFill>
          <a:latin typeface="Arial" charset="0"/>
          <a:ea typeface="HGPｺﾞｼｯｸE" pitchFamily="50" charset="-128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2600">
          <a:solidFill>
            <a:schemeClr val="bg1"/>
          </a:solidFill>
          <a:latin typeface="Arial" charset="0"/>
          <a:ea typeface="HGPｺﾞｼｯｸE" pitchFamily="50" charset="-128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2600">
          <a:solidFill>
            <a:schemeClr val="bg1"/>
          </a:solidFill>
          <a:latin typeface="Arial" charset="0"/>
          <a:ea typeface="HGPｺﾞｼｯｸE" pitchFamily="50" charset="-128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2600">
          <a:solidFill>
            <a:schemeClr val="bg1"/>
          </a:solidFill>
          <a:latin typeface="Arial" charset="0"/>
          <a:ea typeface="HGPｺﾞｼｯｸE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pmjs.com/package/node-red-nodegen" TargetMode="External"/><Relationship Id="rId3" Type="http://schemas.openxmlformats.org/officeDocument/2006/relationships/hyperlink" Target="https://www.w3.org/TR/wot-architecture/" TargetMode="External"/><Relationship Id="rId7" Type="http://schemas.openxmlformats.org/officeDocument/2006/relationships/hyperlink" Target="https://github.com/node-red/node-red-nodegen" TargetMode="External"/><Relationship Id="rId2" Type="http://schemas.openxmlformats.org/officeDocument/2006/relationships/hyperlink" Target="https://www.w3.org/WoT/WG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github.com/node-red/node-red-nodegen/blob/master/docs/index.md" TargetMode="External"/><Relationship Id="rId5" Type="http://schemas.openxmlformats.org/officeDocument/2006/relationships/hyperlink" Target="https://nodered.org/" TargetMode="External"/><Relationship Id="rId4" Type="http://schemas.openxmlformats.org/officeDocument/2006/relationships/hyperlink" Target="https://www.w3.org/TR/wot-thing-description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タイトル 28"/>
          <p:cNvSpPr>
            <a:spLocks noGrp="1"/>
          </p:cNvSpPr>
          <p:nvPr>
            <p:ph type="title"/>
          </p:nvPr>
        </p:nvSpPr>
        <p:spPr bwMode="gray">
          <a:xfrm>
            <a:off x="550708" y="2371695"/>
            <a:ext cx="8042586" cy="461665"/>
          </a:xfrm>
        </p:spPr>
        <p:txBody>
          <a:bodyPr wrap="none"/>
          <a:lstStyle/>
          <a:p>
            <a:pPr algn="ctr"/>
            <a:r>
              <a:rPr lang="en-US" altLang="ja-JP" b="1" dirty="0"/>
              <a:t>Orchestrate Web of Things by Node-RED and Node Generator</a:t>
            </a:r>
            <a:endParaRPr kumimoji="1" lang="ja-JP" altLang="en-US" b="1" dirty="0"/>
          </a:p>
        </p:txBody>
      </p:sp>
      <p:sp>
        <p:nvSpPr>
          <p:cNvPr id="23" name="Text Box 58"/>
          <p:cNvSpPr txBox="1">
            <a:spLocks noChangeArrowheads="1"/>
          </p:cNvSpPr>
          <p:nvPr/>
        </p:nvSpPr>
        <p:spPr bwMode="gray">
          <a:xfrm>
            <a:off x="2155862" y="4473493"/>
            <a:ext cx="1130438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dirty="0">
                <a:solidFill>
                  <a:schemeClr val="tx1"/>
                </a:solidFill>
                <a:latin typeface="+mn-lt"/>
              </a:rPr>
              <a:t>Hitachi, Ltd.</a:t>
            </a:r>
          </a:p>
        </p:txBody>
      </p:sp>
      <p:sp>
        <p:nvSpPr>
          <p:cNvPr id="24" name="Text Box 61"/>
          <p:cNvSpPr txBox="1">
            <a:spLocks noChangeArrowheads="1"/>
          </p:cNvSpPr>
          <p:nvPr/>
        </p:nvSpPr>
        <p:spPr bwMode="gray">
          <a:xfrm>
            <a:off x="2155862" y="4227919"/>
            <a:ext cx="2949846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dirty="0">
                <a:solidFill>
                  <a:schemeClr val="tx1"/>
                </a:solidFill>
                <a:latin typeface="+mn-lt"/>
              </a:rPr>
              <a:t>Research and Development Group</a:t>
            </a:r>
          </a:p>
        </p:txBody>
      </p:sp>
      <p:sp>
        <p:nvSpPr>
          <p:cNvPr id="27" name="Text Box 63"/>
          <p:cNvSpPr txBox="1">
            <a:spLocks noChangeArrowheads="1"/>
          </p:cNvSpPr>
          <p:nvPr/>
        </p:nvSpPr>
        <p:spPr bwMode="gray">
          <a:xfrm>
            <a:off x="2155862" y="3864667"/>
            <a:ext cx="2206566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 dirty="0">
                <a:solidFill>
                  <a:schemeClr val="tx1"/>
                </a:solidFill>
                <a:latin typeface="+mn-lt"/>
              </a:rPr>
              <a:t>Kunihiko Toumura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EFD6C5A-BB81-B449-ABD3-AACABCCCE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88138" y="3837635"/>
            <a:ext cx="1790700" cy="1066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吹き出し: 四角形 10">
            <a:extLst>
              <a:ext uri="{FF2B5EF4-FFF2-40B4-BE49-F238E27FC236}">
                <a16:creationId xmlns:a16="http://schemas.microsoft.com/office/drawing/2014/main" id="{4D8F4800-5056-4F6C-B2AF-B47A95E43984}"/>
              </a:ext>
            </a:extLst>
          </p:cNvPr>
          <p:cNvSpPr/>
          <p:nvPr/>
        </p:nvSpPr>
        <p:spPr bwMode="auto">
          <a:xfrm>
            <a:off x="198120" y="1651247"/>
            <a:ext cx="2280193" cy="1988598"/>
          </a:xfrm>
          <a:prstGeom prst="wedgeRectCallout">
            <a:avLst>
              <a:gd name="adj1" fmla="val 106870"/>
              <a:gd name="adj2" fmla="val -10714"/>
            </a:avLst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algn="ctr"/>
            <a:endParaRPr kumimoji="1" lang="ja-JP" altLang="en-US" sz="180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 bwMode="gray">
          <a:xfrm>
            <a:off x="113192" y="134612"/>
            <a:ext cx="4405373" cy="369332"/>
          </a:xfrm>
        </p:spPr>
        <p:txBody>
          <a:bodyPr wrap="none"/>
          <a:lstStyle/>
          <a:p>
            <a:r>
              <a:rPr kumimoji="1" lang="en-US" altLang="ja-JP" dirty="0"/>
              <a:t>1.  </a:t>
            </a:r>
            <a:r>
              <a:rPr lang="en-US" altLang="ja-JP" dirty="0"/>
              <a:t>Web of Things and Thing Description</a:t>
            </a:r>
            <a:endParaRPr kumimoji="1" lang="ja-JP" altLang="en-US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458437FD-40D3-4A1E-8ECC-DE464AE6D3EE}"/>
              </a:ext>
            </a:extLst>
          </p:cNvPr>
          <p:cNvSpPr/>
          <p:nvPr/>
        </p:nvSpPr>
        <p:spPr bwMode="auto">
          <a:xfrm>
            <a:off x="2506980" y="2974505"/>
            <a:ext cx="1341120" cy="1920240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 anchor="t" anchorCtr="0">
            <a:noAutofit/>
          </a:bodyPr>
          <a:lstStyle/>
          <a:p>
            <a:pPr algn="ctr"/>
            <a:r>
              <a:rPr kumimoji="1" lang="en-US" altLang="ja-JP" sz="1800" dirty="0">
                <a:solidFill>
                  <a:schemeClr val="tx1"/>
                </a:solidFill>
                <a:latin typeface="+mn-lt"/>
                <a:ea typeface="+mn-ea"/>
              </a:rPr>
              <a:t>IoT</a:t>
            </a:r>
          </a:p>
          <a:p>
            <a:pPr algn="ctr"/>
            <a:r>
              <a:rPr lang="en-US" altLang="ja-JP" sz="1800" dirty="0">
                <a:solidFill>
                  <a:schemeClr val="tx1"/>
                </a:solidFill>
                <a:latin typeface="+mn-lt"/>
                <a:ea typeface="+mn-ea"/>
              </a:rPr>
              <a:t>Platform A</a:t>
            </a:r>
            <a:endParaRPr kumimoji="1" lang="ja-JP" altLang="en-US" sz="180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6174E652-B8F0-4502-8E0F-D5B3F29A886B}"/>
              </a:ext>
            </a:extLst>
          </p:cNvPr>
          <p:cNvSpPr/>
          <p:nvPr/>
        </p:nvSpPr>
        <p:spPr bwMode="auto">
          <a:xfrm>
            <a:off x="4157999" y="2974505"/>
            <a:ext cx="1341120" cy="1920240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 anchor="t" anchorCtr="0">
            <a:noAutofit/>
          </a:bodyPr>
          <a:lstStyle/>
          <a:p>
            <a:pPr algn="ctr"/>
            <a:r>
              <a:rPr kumimoji="1" lang="en-US" altLang="ja-JP" sz="1800" dirty="0">
                <a:solidFill>
                  <a:schemeClr val="tx1"/>
                </a:solidFill>
                <a:latin typeface="+mn-lt"/>
                <a:ea typeface="+mn-ea"/>
              </a:rPr>
              <a:t>IoT</a:t>
            </a:r>
          </a:p>
          <a:p>
            <a:pPr algn="ctr"/>
            <a:r>
              <a:rPr lang="en-US" altLang="ja-JP" sz="1800" dirty="0">
                <a:solidFill>
                  <a:schemeClr val="tx1"/>
                </a:solidFill>
                <a:latin typeface="+mn-lt"/>
                <a:ea typeface="+mn-ea"/>
              </a:rPr>
              <a:t>Platform B</a:t>
            </a:r>
            <a:endParaRPr kumimoji="1" lang="ja-JP" altLang="en-US" sz="180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3BB74E86-F7D5-4818-93BD-28040D09BC33}"/>
              </a:ext>
            </a:extLst>
          </p:cNvPr>
          <p:cNvSpPr/>
          <p:nvPr/>
        </p:nvSpPr>
        <p:spPr bwMode="auto">
          <a:xfrm>
            <a:off x="5809018" y="2974505"/>
            <a:ext cx="1341120" cy="1920240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 anchor="t" anchorCtr="0">
            <a:noAutofit/>
          </a:bodyPr>
          <a:lstStyle/>
          <a:p>
            <a:pPr algn="ctr"/>
            <a:r>
              <a:rPr kumimoji="1" lang="en-US" altLang="ja-JP" sz="1800" dirty="0">
                <a:solidFill>
                  <a:schemeClr val="tx1"/>
                </a:solidFill>
                <a:latin typeface="+mn-lt"/>
                <a:ea typeface="+mn-ea"/>
              </a:rPr>
              <a:t>IoT</a:t>
            </a:r>
          </a:p>
          <a:p>
            <a:pPr algn="ctr"/>
            <a:r>
              <a:rPr lang="en-US" altLang="ja-JP" sz="1800" dirty="0">
                <a:solidFill>
                  <a:schemeClr val="tx1"/>
                </a:solidFill>
                <a:latin typeface="+mn-lt"/>
                <a:ea typeface="+mn-ea"/>
              </a:rPr>
              <a:t>Platform C</a:t>
            </a:r>
            <a:endParaRPr kumimoji="1" lang="ja-JP" altLang="en-US" sz="180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F17DF373-20BD-41D6-968B-1845938795E4}"/>
              </a:ext>
            </a:extLst>
          </p:cNvPr>
          <p:cNvSpPr/>
          <p:nvPr/>
        </p:nvSpPr>
        <p:spPr bwMode="auto">
          <a:xfrm>
            <a:off x="7460037" y="2974505"/>
            <a:ext cx="1341120" cy="1920240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 anchor="t" anchorCtr="0">
            <a:noAutofit/>
          </a:bodyPr>
          <a:lstStyle/>
          <a:p>
            <a:pPr algn="ctr"/>
            <a:r>
              <a:rPr kumimoji="1" lang="en-US" altLang="ja-JP" sz="1800" dirty="0">
                <a:solidFill>
                  <a:schemeClr val="tx1"/>
                </a:solidFill>
                <a:latin typeface="+mn-lt"/>
                <a:ea typeface="+mn-ea"/>
              </a:rPr>
              <a:t>IoT</a:t>
            </a:r>
          </a:p>
          <a:p>
            <a:pPr algn="ctr"/>
            <a:r>
              <a:rPr lang="en-US" altLang="ja-JP" sz="1800" dirty="0">
                <a:solidFill>
                  <a:schemeClr val="tx1"/>
                </a:solidFill>
                <a:latin typeface="+mn-lt"/>
                <a:ea typeface="+mn-ea"/>
              </a:rPr>
              <a:t>Platform D</a:t>
            </a:r>
            <a:endParaRPr kumimoji="1" lang="ja-JP" altLang="en-US" sz="180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055F8053-AC4D-407E-988F-98A0B2FA3875}"/>
              </a:ext>
            </a:extLst>
          </p:cNvPr>
          <p:cNvSpPr/>
          <p:nvPr/>
        </p:nvSpPr>
        <p:spPr bwMode="auto">
          <a:xfrm>
            <a:off x="4691399" y="1456541"/>
            <a:ext cx="2113261" cy="672144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 anchor="ctr" anchorCtr="0">
            <a:noAutofit/>
          </a:bodyPr>
          <a:lstStyle/>
          <a:p>
            <a:pPr algn="ctr"/>
            <a:r>
              <a:rPr kumimoji="1" lang="en-US" altLang="ja-JP" sz="1800" dirty="0">
                <a:solidFill>
                  <a:schemeClr val="tx1"/>
                </a:solidFill>
                <a:latin typeface="+mn-lt"/>
                <a:ea typeface="+mn-ea"/>
              </a:rPr>
              <a:t>Cross-platform</a:t>
            </a:r>
          </a:p>
          <a:p>
            <a:pPr algn="ctr"/>
            <a:r>
              <a:rPr lang="en-US" altLang="ja-JP" sz="1800" dirty="0">
                <a:solidFill>
                  <a:schemeClr val="tx1"/>
                </a:solidFill>
                <a:latin typeface="+mn-lt"/>
                <a:ea typeface="+mn-ea"/>
              </a:rPr>
              <a:t>IoT Application</a:t>
            </a:r>
            <a:endParaRPr kumimoji="1" lang="ja-JP" altLang="en-US" sz="180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7F3B79AD-011E-40C7-82BB-7B2C84D99FD7}"/>
              </a:ext>
            </a:extLst>
          </p:cNvPr>
          <p:cNvCxnSpPr/>
          <p:nvPr/>
        </p:nvCxnSpPr>
        <p:spPr bwMode="auto">
          <a:xfrm flipH="1">
            <a:off x="3451860" y="2014385"/>
            <a:ext cx="1239539" cy="96012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35DE1C6C-0FAC-4A3B-AAC2-5A40B679C902}"/>
              </a:ext>
            </a:extLst>
          </p:cNvPr>
          <p:cNvCxnSpPr>
            <a:cxnSpLocks/>
            <a:endCxn id="9" idx="0"/>
          </p:cNvCxnSpPr>
          <p:nvPr/>
        </p:nvCxnSpPr>
        <p:spPr bwMode="auto">
          <a:xfrm flipH="1">
            <a:off x="4828559" y="2128685"/>
            <a:ext cx="568980" cy="84582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8732F9C7-8F02-43E7-A354-989BAFFB2342}"/>
              </a:ext>
            </a:extLst>
          </p:cNvPr>
          <p:cNvCxnSpPr>
            <a:cxnSpLocks/>
            <a:endCxn id="14" idx="0"/>
          </p:cNvCxnSpPr>
          <p:nvPr/>
        </p:nvCxnSpPr>
        <p:spPr bwMode="auto">
          <a:xfrm>
            <a:off x="6134100" y="2128685"/>
            <a:ext cx="345478" cy="84582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E04A64D4-B339-48E1-9A2F-9036B664C685}"/>
              </a:ext>
            </a:extLst>
          </p:cNvPr>
          <p:cNvCxnSpPr>
            <a:cxnSpLocks/>
            <a:endCxn id="15" idx="0"/>
          </p:cNvCxnSpPr>
          <p:nvPr/>
        </p:nvCxnSpPr>
        <p:spPr bwMode="auto">
          <a:xfrm>
            <a:off x="6789477" y="2014385"/>
            <a:ext cx="1341120" cy="96012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3132B101-17E2-4D61-A46A-4961B3DECD11}"/>
              </a:ext>
            </a:extLst>
          </p:cNvPr>
          <p:cNvGrpSpPr/>
          <p:nvPr/>
        </p:nvGrpSpPr>
        <p:grpSpPr>
          <a:xfrm>
            <a:off x="2657608" y="4341389"/>
            <a:ext cx="290322" cy="315468"/>
            <a:chOff x="6574288" y="1892910"/>
            <a:chExt cx="290322" cy="315468"/>
          </a:xfrm>
        </p:grpSpPr>
        <p:sp>
          <p:nvSpPr>
            <p:cNvPr id="25" name="Freeform 32">
              <a:extLst>
                <a:ext uri="{FF2B5EF4-FFF2-40B4-BE49-F238E27FC236}">
                  <a16:creationId xmlns:a16="http://schemas.microsoft.com/office/drawing/2014/main" id="{88F63C78-1C23-4A37-A037-500AC459C2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74288" y="1892910"/>
              <a:ext cx="290322" cy="315468"/>
            </a:xfrm>
            <a:custGeom>
              <a:avLst/>
              <a:gdLst>
                <a:gd name="T0" fmla="*/ 1958 w 2286"/>
                <a:gd name="T1" fmla="*/ 390 h 2484"/>
                <a:gd name="T2" fmla="*/ 1956 w 2286"/>
                <a:gd name="T3" fmla="*/ 350 h 2484"/>
                <a:gd name="T4" fmla="*/ 1940 w 2286"/>
                <a:gd name="T5" fmla="*/ 274 h 2484"/>
                <a:gd name="T6" fmla="*/ 1910 w 2286"/>
                <a:gd name="T7" fmla="*/ 204 h 2484"/>
                <a:gd name="T8" fmla="*/ 1868 w 2286"/>
                <a:gd name="T9" fmla="*/ 142 h 2484"/>
                <a:gd name="T10" fmla="*/ 1816 w 2286"/>
                <a:gd name="T11" fmla="*/ 88 h 2484"/>
                <a:gd name="T12" fmla="*/ 1754 w 2286"/>
                <a:gd name="T13" fmla="*/ 46 h 2484"/>
                <a:gd name="T14" fmla="*/ 1684 w 2286"/>
                <a:gd name="T15" fmla="*/ 16 h 2484"/>
                <a:gd name="T16" fmla="*/ 1608 w 2286"/>
                <a:gd name="T17" fmla="*/ 2 h 2484"/>
                <a:gd name="T18" fmla="*/ 718 w 2286"/>
                <a:gd name="T19" fmla="*/ 0 h 2484"/>
                <a:gd name="T20" fmla="*/ 678 w 2286"/>
                <a:gd name="T21" fmla="*/ 2 h 2484"/>
                <a:gd name="T22" fmla="*/ 602 w 2286"/>
                <a:gd name="T23" fmla="*/ 16 h 2484"/>
                <a:gd name="T24" fmla="*/ 532 w 2286"/>
                <a:gd name="T25" fmla="*/ 46 h 2484"/>
                <a:gd name="T26" fmla="*/ 470 w 2286"/>
                <a:gd name="T27" fmla="*/ 88 h 2484"/>
                <a:gd name="T28" fmla="*/ 416 w 2286"/>
                <a:gd name="T29" fmla="*/ 142 h 2484"/>
                <a:gd name="T30" fmla="*/ 374 w 2286"/>
                <a:gd name="T31" fmla="*/ 204 h 2484"/>
                <a:gd name="T32" fmla="*/ 344 w 2286"/>
                <a:gd name="T33" fmla="*/ 274 h 2484"/>
                <a:gd name="T34" fmla="*/ 330 w 2286"/>
                <a:gd name="T35" fmla="*/ 350 h 2484"/>
                <a:gd name="T36" fmla="*/ 328 w 2286"/>
                <a:gd name="T37" fmla="*/ 2134 h 2484"/>
                <a:gd name="T38" fmla="*/ 0 w 2286"/>
                <a:gd name="T39" fmla="*/ 2484 h 2484"/>
                <a:gd name="T40" fmla="*/ 2286 w 2286"/>
                <a:gd name="T41" fmla="*/ 2134 h 2484"/>
                <a:gd name="T42" fmla="*/ 718 w 2286"/>
                <a:gd name="T43" fmla="*/ 200 h 2484"/>
                <a:gd name="T44" fmla="*/ 1568 w 2286"/>
                <a:gd name="T45" fmla="*/ 200 h 2484"/>
                <a:gd name="T46" fmla="*/ 1606 w 2286"/>
                <a:gd name="T47" fmla="*/ 202 h 2484"/>
                <a:gd name="T48" fmla="*/ 1642 w 2286"/>
                <a:gd name="T49" fmla="*/ 214 h 2484"/>
                <a:gd name="T50" fmla="*/ 1674 w 2286"/>
                <a:gd name="T51" fmla="*/ 232 h 2484"/>
                <a:gd name="T52" fmla="*/ 1702 w 2286"/>
                <a:gd name="T53" fmla="*/ 254 h 2484"/>
                <a:gd name="T54" fmla="*/ 1726 w 2286"/>
                <a:gd name="T55" fmla="*/ 282 h 2484"/>
                <a:gd name="T56" fmla="*/ 1742 w 2286"/>
                <a:gd name="T57" fmla="*/ 316 h 2484"/>
                <a:gd name="T58" fmla="*/ 1754 w 2286"/>
                <a:gd name="T59" fmla="*/ 350 h 2484"/>
                <a:gd name="T60" fmla="*/ 1758 w 2286"/>
                <a:gd name="T61" fmla="*/ 390 h 2484"/>
                <a:gd name="T62" fmla="*/ 528 w 2286"/>
                <a:gd name="T63" fmla="*/ 1584 h 2484"/>
                <a:gd name="T64" fmla="*/ 528 w 2286"/>
                <a:gd name="T65" fmla="*/ 390 h 2484"/>
                <a:gd name="T66" fmla="*/ 530 w 2286"/>
                <a:gd name="T67" fmla="*/ 350 h 2484"/>
                <a:gd name="T68" fmla="*/ 542 w 2286"/>
                <a:gd name="T69" fmla="*/ 316 h 2484"/>
                <a:gd name="T70" fmla="*/ 560 w 2286"/>
                <a:gd name="T71" fmla="*/ 282 h 2484"/>
                <a:gd name="T72" fmla="*/ 582 w 2286"/>
                <a:gd name="T73" fmla="*/ 254 h 2484"/>
                <a:gd name="T74" fmla="*/ 610 w 2286"/>
                <a:gd name="T75" fmla="*/ 232 h 2484"/>
                <a:gd name="T76" fmla="*/ 644 w 2286"/>
                <a:gd name="T77" fmla="*/ 214 h 2484"/>
                <a:gd name="T78" fmla="*/ 678 w 2286"/>
                <a:gd name="T79" fmla="*/ 202 h 2484"/>
                <a:gd name="T80" fmla="*/ 718 w 2286"/>
                <a:gd name="T81" fmla="*/ 200 h 2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286" h="2484">
                  <a:moveTo>
                    <a:pt x="1958" y="2134"/>
                  </a:moveTo>
                  <a:lnTo>
                    <a:pt x="1958" y="390"/>
                  </a:lnTo>
                  <a:lnTo>
                    <a:pt x="1958" y="390"/>
                  </a:lnTo>
                  <a:lnTo>
                    <a:pt x="1956" y="350"/>
                  </a:lnTo>
                  <a:lnTo>
                    <a:pt x="1950" y="310"/>
                  </a:lnTo>
                  <a:lnTo>
                    <a:pt x="1940" y="274"/>
                  </a:lnTo>
                  <a:lnTo>
                    <a:pt x="1928" y="238"/>
                  </a:lnTo>
                  <a:lnTo>
                    <a:pt x="1910" y="204"/>
                  </a:lnTo>
                  <a:lnTo>
                    <a:pt x="1892" y="172"/>
                  </a:lnTo>
                  <a:lnTo>
                    <a:pt x="1868" y="142"/>
                  </a:lnTo>
                  <a:lnTo>
                    <a:pt x="1844" y="114"/>
                  </a:lnTo>
                  <a:lnTo>
                    <a:pt x="1816" y="88"/>
                  </a:lnTo>
                  <a:lnTo>
                    <a:pt x="1786" y="66"/>
                  </a:lnTo>
                  <a:lnTo>
                    <a:pt x="1754" y="46"/>
                  </a:lnTo>
                  <a:lnTo>
                    <a:pt x="1720" y="30"/>
                  </a:lnTo>
                  <a:lnTo>
                    <a:pt x="1684" y="16"/>
                  </a:lnTo>
                  <a:lnTo>
                    <a:pt x="1646" y="6"/>
                  </a:lnTo>
                  <a:lnTo>
                    <a:pt x="1608" y="2"/>
                  </a:lnTo>
                  <a:lnTo>
                    <a:pt x="1568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678" y="2"/>
                  </a:lnTo>
                  <a:lnTo>
                    <a:pt x="638" y="6"/>
                  </a:lnTo>
                  <a:lnTo>
                    <a:pt x="602" y="16"/>
                  </a:lnTo>
                  <a:lnTo>
                    <a:pt x="566" y="30"/>
                  </a:lnTo>
                  <a:lnTo>
                    <a:pt x="532" y="46"/>
                  </a:lnTo>
                  <a:lnTo>
                    <a:pt x="500" y="66"/>
                  </a:lnTo>
                  <a:lnTo>
                    <a:pt x="470" y="88"/>
                  </a:lnTo>
                  <a:lnTo>
                    <a:pt x="442" y="114"/>
                  </a:lnTo>
                  <a:lnTo>
                    <a:pt x="416" y="142"/>
                  </a:lnTo>
                  <a:lnTo>
                    <a:pt x="394" y="172"/>
                  </a:lnTo>
                  <a:lnTo>
                    <a:pt x="374" y="204"/>
                  </a:lnTo>
                  <a:lnTo>
                    <a:pt x="358" y="238"/>
                  </a:lnTo>
                  <a:lnTo>
                    <a:pt x="344" y="274"/>
                  </a:lnTo>
                  <a:lnTo>
                    <a:pt x="334" y="310"/>
                  </a:lnTo>
                  <a:lnTo>
                    <a:pt x="330" y="350"/>
                  </a:lnTo>
                  <a:lnTo>
                    <a:pt x="328" y="390"/>
                  </a:lnTo>
                  <a:lnTo>
                    <a:pt x="328" y="2134"/>
                  </a:lnTo>
                  <a:lnTo>
                    <a:pt x="0" y="2134"/>
                  </a:lnTo>
                  <a:lnTo>
                    <a:pt x="0" y="2484"/>
                  </a:lnTo>
                  <a:lnTo>
                    <a:pt x="2286" y="2484"/>
                  </a:lnTo>
                  <a:lnTo>
                    <a:pt x="2286" y="2134"/>
                  </a:lnTo>
                  <a:lnTo>
                    <a:pt x="1958" y="2134"/>
                  </a:lnTo>
                  <a:close/>
                  <a:moveTo>
                    <a:pt x="718" y="200"/>
                  </a:moveTo>
                  <a:lnTo>
                    <a:pt x="1568" y="200"/>
                  </a:lnTo>
                  <a:lnTo>
                    <a:pt x="1568" y="200"/>
                  </a:lnTo>
                  <a:lnTo>
                    <a:pt x="1586" y="200"/>
                  </a:lnTo>
                  <a:lnTo>
                    <a:pt x="1606" y="202"/>
                  </a:lnTo>
                  <a:lnTo>
                    <a:pt x="1624" y="208"/>
                  </a:lnTo>
                  <a:lnTo>
                    <a:pt x="1642" y="214"/>
                  </a:lnTo>
                  <a:lnTo>
                    <a:pt x="1658" y="222"/>
                  </a:lnTo>
                  <a:lnTo>
                    <a:pt x="1674" y="232"/>
                  </a:lnTo>
                  <a:lnTo>
                    <a:pt x="1688" y="242"/>
                  </a:lnTo>
                  <a:lnTo>
                    <a:pt x="1702" y="254"/>
                  </a:lnTo>
                  <a:lnTo>
                    <a:pt x="1714" y="268"/>
                  </a:lnTo>
                  <a:lnTo>
                    <a:pt x="1726" y="282"/>
                  </a:lnTo>
                  <a:lnTo>
                    <a:pt x="1734" y="298"/>
                  </a:lnTo>
                  <a:lnTo>
                    <a:pt x="1742" y="316"/>
                  </a:lnTo>
                  <a:lnTo>
                    <a:pt x="1750" y="332"/>
                  </a:lnTo>
                  <a:lnTo>
                    <a:pt x="1754" y="350"/>
                  </a:lnTo>
                  <a:lnTo>
                    <a:pt x="1756" y="370"/>
                  </a:lnTo>
                  <a:lnTo>
                    <a:pt x="1758" y="390"/>
                  </a:lnTo>
                  <a:lnTo>
                    <a:pt x="1758" y="1584"/>
                  </a:lnTo>
                  <a:lnTo>
                    <a:pt x="528" y="1584"/>
                  </a:lnTo>
                  <a:lnTo>
                    <a:pt x="528" y="390"/>
                  </a:lnTo>
                  <a:lnTo>
                    <a:pt x="528" y="390"/>
                  </a:lnTo>
                  <a:lnTo>
                    <a:pt x="528" y="370"/>
                  </a:lnTo>
                  <a:lnTo>
                    <a:pt x="530" y="350"/>
                  </a:lnTo>
                  <a:lnTo>
                    <a:pt x="536" y="332"/>
                  </a:lnTo>
                  <a:lnTo>
                    <a:pt x="542" y="316"/>
                  </a:lnTo>
                  <a:lnTo>
                    <a:pt x="550" y="298"/>
                  </a:lnTo>
                  <a:lnTo>
                    <a:pt x="560" y="282"/>
                  </a:lnTo>
                  <a:lnTo>
                    <a:pt x="570" y="268"/>
                  </a:lnTo>
                  <a:lnTo>
                    <a:pt x="582" y="254"/>
                  </a:lnTo>
                  <a:lnTo>
                    <a:pt x="596" y="242"/>
                  </a:lnTo>
                  <a:lnTo>
                    <a:pt x="610" y="232"/>
                  </a:lnTo>
                  <a:lnTo>
                    <a:pt x="626" y="222"/>
                  </a:lnTo>
                  <a:lnTo>
                    <a:pt x="644" y="214"/>
                  </a:lnTo>
                  <a:lnTo>
                    <a:pt x="660" y="208"/>
                  </a:lnTo>
                  <a:lnTo>
                    <a:pt x="678" y="202"/>
                  </a:lnTo>
                  <a:lnTo>
                    <a:pt x="698" y="200"/>
                  </a:lnTo>
                  <a:lnTo>
                    <a:pt x="718" y="200"/>
                  </a:lnTo>
                  <a:lnTo>
                    <a:pt x="718" y="200"/>
                  </a:ln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</a:rPr>
                <a:t> </a:t>
              </a: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Freeform 33">
              <a:extLst>
                <a:ext uri="{FF2B5EF4-FFF2-40B4-BE49-F238E27FC236}">
                  <a16:creationId xmlns:a16="http://schemas.microsoft.com/office/drawing/2014/main" id="{066CFE13-43EA-4F5C-95F1-FDACF16B41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8616" y="1943202"/>
              <a:ext cx="121412" cy="121412"/>
            </a:xfrm>
            <a:custGeom>
              <a:avLst/>
              <a:gdLst>
                <a:gd name="T0" fmla="*/ 504 w 956"/>
                <a:gd name="T1" fmla="*/ 956 h 956"/>
                <a:gd name="T2" fmla="*/ 574 w 956"/>
                <a:gd name="T3" fmla="*/ 946 h 956"/>
                <a:gd name="T4" fmla="*/ 706 w 956"/>
                <a:gd name="T5" fmla="*/ 898 h 956"/>
                <a:gd name="T6" fmla="*/ 816 w 956"/>
                <a:gd name="T7" fmla="*/ 816 h 956"/>
                <a:gd name="T8" fmla="*/ 898 w 956"/>
                <a:gd name="T9" fmla="*/ 706 h 956"/>
                <a:gd name="T10" fmla="*/ 946 w 956"/>
                <a:gd name="T11" fmla="*/ 574 h 956"/>
                <a:gd name="T12" fmla="*/ 956 w 956"/>
                <a:gd name="T13" fmla="*/ 502 h 956"/>
                <a:gd name="T14" fmla="*/ 956 w 956"/>
                <a:gd name="T15" fmla="*/ 454 h 956"/>
                <a:gd name="T16" fmla="*/ 946 w 956"/>
                <a:gd name="T17" fmla="*/ 382 h 956"/>
                <a:gd name="T18" fmla="*/ 898 w 956"/>
                <a:gd name="T19" fmla="*/ 250 h 956"/>
                <a:gd name="T20" fmla="*/ 816 w 956"/>
                <a:gd name="T21" fmla="*/ 140 h 956"/>
                <a:gd name="T22" fmla="*/ 706 w 956"/>
                <a:gd name="T23" fmla="*/ 58 h 956"/>
                <a:gd name="T24" fmla="*/ 574 w 956"/>
                <a:gd name="T25" fmla="*/ 10 h 956"/>
                <a:gd name="T26" fmla="*/ 504 w 956"/>
                <a:gd name="T27" fmla="*/ 0 h 956"/>
                <a:gd name="T28" fmla="*/ 454 w 956"/>
                <a:gd name="T29" fmla="*/ 0 h 956"/>
                <a:gd name="T30" fmla="*/ 382 w 956"/>
                <a:gd name="T31" fmla="*/ 10 h 956"/>
                <a:gd name="T32" fmla="*/ 250 w 956"/>
                <a:gd name="T33" fmla="*/ 58 h 956"/>
                <a:gd name="T34" fmla="*/ 140 w 956"/>
                <a:gd name="T35" fmla="*/ 140 h 956"/>
                <a:gd name="T36" fmla="*/ 58 w 956"/>
                <a:gd name="T37" fmla="*/ 250 h 956"/>
                <a:gd name="T38" fmla="*/ 10 w 956"/>
                <a:gd name="T39" fmla="*/ 382 h 956"/>
                <a:gd name="T40" fmla="*/ 0 w 956"/>
                <a:gd name="T41" fmla="*/ 454 h 956"/>
                <a:gd name="T42" fmla="*/ 0 w 956"/>
                <a:gd name="T43" fmla="*/ 502 h 956"/>
                <a:gd name="T44" fmla="*/ 10 w 956"/>
                <a:gd name="T45" fmla="*/ 574 h 956"/>
                <a:gd name="T46" fmla="*/ 58 w 956"/>
                <a:gd name="T47" fmla="*/ 706 h 956"/>
                <a:gd name="T48" fmla="*/ 140 w 956"/>
                <a:gd name="T49" fmla="*/ 816 h 956"/>
                <a:gd name="T50" fmla="*/ 250 w 956"/>
                <a:gd name="T51" fmla="*/ 898 h 956"/>
                <a:gd name="T52" fmla="*/ 382 w 956"/>
                <a:gd name="T53" fmla="*/ 946 h 956"/>
                <a:gd name="T54" fmla="*/ 454 w 956"/>
                <a:gd name="T55" fmla="*/ 956 h 956"/>
                <a:gd name="T56" fmla="*/ 478 w 956"/>
                <a:gd name="T57" fmla="*/ 120 h 956"/>
                <a:gd name="T58" fmla="*/ 550 w 956"/>
                <a:gd name="T59" fmla="*/ 126 h 956"/>
                <a:gd name="T60" fmla="*/ 650 w 956"/>
                <a:gd name="T61" fmla="*/ 162 h 956"/>
                <a:gd name="T62" fmla="*/ 732 w 956"/>
                <a:gd name="T63" fmla="*/ 224 h 956"/>
                <a:gd name="T64" fmla="*/ 794 w 956"/>
                <a:gd name="T65" fmla="*/ 306 h 956"/>
                <a:gd name="T66" fmla="*/ 830 w 956"/>
                <a:gd name="T67" fmla="*/ 406 h 956"/>
                <a:gd name="T68" fmla="*/ 836 w 956"/>
                <a:gd name="T69" fmla="*/ 478 h 956"/>
                <a:gd name="T70" fmla="*/ 820 w 956"/>
                <a:gd name="T71" fmla="*/ 584 h 956"/>
                <a:gd name="T72" fmla="*/ 776 w 956"/>
                <a:gd name="T73" fmla="*/ 678 h 956"/>
                <a:gd name="T74" fmla="*/ 706 w 956"/>
                <a:gd name="T75" fmla="*/ 754 h 956"/>
                <a:gd name="T76" fmla="*/ 618 w 956"/>
                <a:gd name="T77" fmla="*/ 808 h 956"/>
                <a:gd name="T78" fmla="*/ 516 w 956"/>
                <a:gd name="T79" fmla="*/ 834 h 956"/>
                <a:gd name="T80" fmla="*/ 442 w 956"/>
                <a:gd name="T81" fmla="*/ 834 h 956"/>
                <a:gd name="T82" fmla="*/ 340 w 956"/>
                <a:gd name="T83" fmla="*/ 808 h 956"/>
                <a:gd name="T84" fmla="*/ 250 w 956"/>
                <a:gd name="T85" fmla="*/ 754 h 956"/>
                <a:gd name="T86" fmla="*/ 182 w 956"/>
                <a:gd name="T87" fmla="*/ 678 h 956"/>
                <a:gd name="T88" fmla="*/ 136 w 956"/>
                <a:gd name="T89" fmla="*/ 584 h 956"/>
                <a:gd name="T90" fmla="*/ 120 w 956"/>
                <a:gd name="T91" fmla="*/ 478 h 956"/>
                <a:gd name="T92" fmla="*/ 128 w 956"/>
                <a:gd name="T93" fmla="*/ 406 h 956"/>
                <a:gd name="T94" fmla="*/ 164 w 956"/>
                <a:gd name="T95" fmla="*/ 306 h 956"/>
                <a:gd name="T96" fmla="*/ 226 w 956"/>
                <a:gd name="T97" fmla="*/ 224 h 956"/>
                <a:gd name="T98" fmla="*/ 308 w 956"/>
                <a:gd name="T99" fmla="*/ 162 h 956"/>
                <a:gd name="T100" fmla="*/ 406 w 956"/>
                <a:gd name="T101" fmla="*/ 126 h 956"/>
                <a:gd name="T102" fmla="*/ 478 w 956"/>
                <a:gd name="T103" fmla="*/ 120 h 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56" h="956">
                  <a:moveTo>
                    <a:pt x="478" y="956"/>
                  </a:moveTo>
                  <a:lnTo>
                    <a:pt x="478" y="956"/>
                  </a:lnTo>
                  <a:lnTo>
                    <a:pt x="504" y="956"/>
                  </a:lnTo>
                  <a:lnTo>
                    <a:pt x="528" y="954"/>
                  </a:lnTo>
                  <a:lnTo>
                    <a:pt x="552" y="950"/>
                  </a:lnTo>
                  <a:lnTo>
                    <a:pt x="574" y="946"/>
                  </a:lnTo>
                  <a:lnTo>
                    <a:pt x="620" y="934"/>
                  </a:lnTo>
                  <a:lnTo>
                    <a:pt x="664" y="918"/>
                  </a:lnTo>
                  <a:lnTo>
                    <a:pt x="706" y="898"/>
                  </a:lnTo>
                  <a:lnTo>
                    <a:pt x="746" y="874"/>
                  </a:lnTo>
                  <a:lnTo>
                    <a:pt x="782" y="846"/>
                  </a:lnTo>
                  <a:lnTo>
                    <a:pt x="816" y="816"/>
                  </a:lnTo>
                  <a:lnTo>
                    <a:pt x="848" y="782"/>
                  </a:lnTo>
                  <a:lnTo>
                    <a:pt x="874" y="744"/>
                  </a:lnTo>
                  <a:lnTo>
                    <a:pt x="898" y="706"/>
                  </a:lnTo>
                  <a:lnTo>
                    <a:pt x="920" y="664"/>
                  </a:lnTo>
                  <a:lnTo>
                    <a:pt x="936" y="620"/>
                  </a:lnTo>
                  <a:lnTo>
                    <a:pt x="946" y="574"/>
                  </a:lnTo>
                  <a:lnTo>
                    <a:pt x="952" y="550"/>
                  </a:lnTo>
                  <a:lnTo>
                    <a:pt x="954" y="526"/>
                  </a:lnTo>
                  <a:lnTo>
                    <a:pt x="956" y="502"/>
                  </a:lnTo>
                  <a:lnTo>
                    <a:pt x="956" y="478"/>
                  </a:lnTo>
                  <a:lnTo>
                    <a:pt x="956" y="478"/>
                  </a:lnTo>
                  <a:lnTo>
                    <a:pt x="956" y="454"/>
                  </a:lnTo>
                  <a:lnTo>
                    <a:pt x="954" y="428"/>
                  </a:lnTo>
                  <a:lnTo>
                    <a:pt x="952" y="404"/>
                  </a:lnTo>
                  <a:lnTo>
                    <a:pt x="946" y="382"/>
                  </a:lnTo>
                  <a:lnTo>
                    <a:pt x="936" y="336"/>
                  </a:lnTo>
                  <a:lnTo>
                    <a:pt x="920" y="292"/>
                  </a:lnTo>
                  <a:lnTo>
                    <a:pt x="898" y="250"/>
                  </a:lnTo>
                  <a:lnTo>
                    <a:pt x="874" y="210"/>
                  </a:lnTo>
                  <a:lnTo>
                    <a:pt x="848" y="174"/>
                  </a:lnTo>
                  <a:lnTo>
                    <a:pt x="816" y="140"/>
                  </a:lnTo>
                  <a:lnTo>
                    <a:pt x="782" y="108"/>
                  </a:lnTo>
                  <a:lnTo>
                    <a:pt x="746" y="82"/>
                  </a:lnTo>
                  <a:lnTo>
                    <a:pt x="706" y="58"/>
                  </a:lnTo>
                  <a:lnTo>
                    <a:pt x="664" y="38"/>
                  </a:lnTo>
                  <a:lnTo>
                    <a:pt x="620" y="20"/>
                  </a:lnTo>
                  <a:lnTo>
                    <a:pt x="574" y="10"/>
                  </a:lnTo>
                  <a:lnTo>
                    <a:pt x="552" y="4"/>
                  </a:lnTo>
                  <a:lnTo>
                    <a:pt x="528" y="2"/>
                  </a:lnTo>
                  <a:lnTo>
                    <a:pt x="504" y="0"/>
                  </a:lnTo>
                  <a:lnTo>
                    <a:pt x="478" y="0"/>
                  </a:lnTo>
                  <a:lnTo>
                    <a:pt x="478" y="0"/>
                  </a:lnTo>
                  <a:lnTo>
                    <a:pt x="454" y="0"/>
                  </a:lnTo>
                  <a:lnTo>
                    <a:pt x="430" y="2"/>
                  </a:lnTo>
                  <a:lnTo>
                    <a:pt x="406" y="4"/>
                  </a:lnTo>
                  <a:lnTo>
                    <a:pt x="382" y="10"/>
                  </a:lnTo>
                  <a:lnTo>
                    <a:pt x="336" y="20"/>
                  </a:lnTo>
                  <a:lnTo>
                    <a:pt x="292" y="38"/>
                  </a:lnTo>
                  <a:lnTo>
                    <a:pt x="250" y="58"/>
                  </a:lnTo>
                  <a:lnTo>
                    <a:pt x="212" y="82"/>
                  </a:lnTo>
                  <a:lnTo>
                    <a:pt x="174" y="108"/>
                  </a:lnTo>
                  <a:lnTo>
                    <a:pt x="140" y="140"/>
                  </a:lnTo>
                  <a:lnTo>
                    <a:pt x="110" y="174"/>
                  </a:lnTo>
                  <a:lnTo>
                    <a:pt x="82" y="210"/>
                  </a:lnTo>
                  <a:lnTo>
                    <a:pt x="58" y="250"/>
                  </a:lnTo>
                  <a:lnTo>
                    <a:pt x="38" y="292"/>
                  </a:lnTo>
                  <a:lnTo>
                    <a:pt x="22" y="336"/>
                  </a:lnTo>
                  <a:lnTo>
                    <a:pt x="10" y="382"/>
                  </a:lnTo>
                  <a:lnTo>
                    <a:pt x="6" y="404"/>
                  </a:lnTo>
                  <a:lnTo>
                    <a:pt x="2" y="428"/>
                  </a:lnTo>
                  <a:lnTo>
                    <a:pt x="0" y="454"/>
                  </a:lnTo>
                  <a:lnTo>
                    <a:pt x="0" y="478"/>
                  </a:lnTo>
                  <a:lnTo>
                    <a:pt x="0" y="478"/>
                  </a:lnTo>
                  <a:lnTo>
                    <a:pt x="0" y="502"/>
                  </a:lnTo>
                  <a:lnTo>
                    <a:pt x="2" y="526"/>
                  </a:lnTo>
                  <a:lnTo>
                    <a:pt x="6" y="550"/>
                  </a:lnTo>
                  <a:lnTo>
                    <a:pt x="10" y="574"/>
                  </a:lnTo>
                  <a:lnTo>
                    <a:pt x="22" y="620"/>
                  </a:lnTo>
                  <a:lnTo>
                    <a:pt x="38" y="664"/>
                  </a:lnTo>
                  <a:lnTo>
                    <a:pt x="58" y="706"/>
                  </a:lnTo>
                  <a:lnTo>
                    <a:pt x="82" y="744"/>
                  </a:lnTo>
                  <a:lnTo>
                    <a:pt x="110" y="782"/>
                  </a:lnTo>
                  <a:lnTo>
                    <a:pt x="140" y="816"/>
                  </a:lnTo>
                  <a:lnTo>
                    <a:pt x="174" y="846"/>
                  </a:lnTo>
                  <a:lnTo>
                    <a:pt x="212" y="874"/>
                  </a:lnTo>
                  <a:lnTo>
                    <a:pt x="250" y="898"/>
                  </a:lnTo>
                  <a:lnTo>
                    <a:pt x="292" y="918"/>
                  </a:lnTo>
                  <a:lnTo>
                    <a:pt x="336" y="934"/>
                  </a:lnTo>
                  <a:lnTo>
                    <a:pt x="382" y="946"/>
                  </a:lnTo>
                  <a:lnTo>
                    <a:pt x="406" y="950"/>
                  </a:lnTo>
                  <a:lnTo>
                    <a:pt x="430" y="954"/>
                  </a:lnTo>
                  <a:lnTo>
                    <a:pt x="454" y="956"/>
                  </a:lnTo>
                  <a:lnTo>
                    <a:pt x="478" y="956"/>
                  </a:lnTo>
                  <a:lnTo>
                    <a:pt x="478" y="956"/>
                  </a:lnTo>
                  <a:close/>
                  <a:moveTo>
                    <a:pt x="478" y="120"/>
                  </a:moveTo>
                  <a:lnTo>
                    <a:pt x="478" y="120"/>
                  </a:lnTo>
                  <a:lnTo>
                    <a:pt x="516" y="122"/>
                  </a:lnTo>
                  <a:lnTo>
                    <a:pt x="550" y="126"/>
                  </a:lnTo>
                  <a:lnTo>
                    <a:pt x="584" y="136"/>
                  </a:lnTo>
                  <a:lnTo>
                    <a:pt x="618" y="148"/>
                  </a:lnTo>
                  <a:lnTo>
                    <a:pt x="650" y="162"/>
                  </a:lnTo>
                  <a:lnTo>
                    <a:pt x="678" y="180"/>
                  </a:lnTo>
                  <a:lnTo>
                    <a:pt x="706" y="202"/>
                  </a:lnTo>
                  <a:lnTo>
                    <a:pt x="732" y="224"/>
                  </a:lnTo>
                  <a:lnTo>
                    <a:pt x="754" y="250"/>
                  </a:lnTo>
                  <a:lnTo>
                    <a:pt x="776" y="278"/>
                  </a:lnTo>
                  <a:lnTo>
                    <a:pt x="794" y="306"/>
                  </a:lnTo>
                  <a:lnTo>
                    <a:pt x="808" y="338"/>
                  </a:lnTo>
                  <a:lnTo>
                    <a:pt x="820" y="372"/>
                  </a:lnTo>
                  <a:lnTo>
                    <a:pt x="830" y="406"/>
                  </a:lnTo>
                  <a:lnTo>
                    <a:pt x="834" y="442"/>
                  </a:lnTo>
                  <a:lnTo>
                    <a:pt x="836" y="478"/>
                  </a:lnTo>
                  <a:lnTo>
                    <a:pt x="836" y="478"/>
                  </a:lnTo>
                  <a:lnTo>
                    <a:pt x="834" y="514"/>
                  </a:lnTo>
                  <a:lnTo>
                    <a:pt x="830" y="550"/>
                  </a:lnTo>
                  <a:lnTo>
                    <a:pt x="820" y="584"/>
                  </a:lnTo>
                  <a:lnTo>
                    <a:pt x="808" y="616"/>
                  </a:lnTo>
                  <a:lnTo>
                    <a:pt x="794" y="648"/>
                  </a:lnTo>
                  <a:lnTo>
                    <a:pt x="776" y="678"/>
                  </a:lnTo>
                  <a:lnTo>
                    <a:pt x="754" y="706"/>
                  </a:lnTo>
                  <a:lnTo>
                    <a:pt x="732" y="730"/>
                  </a:lnTo>
                  <a:lnTo>
                    <a:pt x="706" y="754"/>
                  </a:lnTo>
                  <a:lnTo>
                    <a:pt x="678" y="774"/>
                  </a:lnTo>
                  <a:lnTo>
                    <a:pt x="650" y="792"/>
                  </a:lnTo>
                  <a:lnTo>
                    <a:pt x="618" y="808"/>
                  </a:lnTo>
                  <a:lnTo>
                    <a:pt x="584" y="820"/>
                  </a:lnTo>
                  <a:lnTo>
                    <a:pt x="550" y="828"/>
                  </a:lnTo>
                  <a:lnTo>
                    <a:pt x="516" y="834"/>
                  </a:lnTo>
                  <a:lnTo>
                    <a:pt x="478" y="836"/>
                  </a:lnTo>
                  <a:lnTo>
                    <a:pt x="478" y="836"/>
                  </a:lnTo>
                  <a:lnTo>
                    <a:pt x="442" y="834"/>
                  </a:lnTo>
                  <a:lnTo>
                    <a:pt x="406" y="828"/>
                  </a:lnTo>
                  <a:lnTo>
                    <a:pt x="372" y="820"/>
                  </a:lnTo>
                  <a:lnTo>
                    <a:pt x="340" y="808"/>
                  </a:lnTo>
                  <a:lnTo>
                    <a:pt x="308" y="792"/>
                  </a:lnTo>
                  <a:lnTo>
                    <a:pt x="278" y="774"/>
                  </a:lnTo>
                  <a:lnTo>
                    <a:pt x="250" y="754"/>
                  </a:lnTo>
                  <a:lnTo>
                    <a:pt x="226" y="730"/>
                  </a:lnTo>
                  <a:lnTo>
                    <a:pt x="202" y="706"/>
                  </a:lnTo>
                  <a:lnTo>
                    <a:pt x="182" y="678"/>
                  </a:lnTo>
                  <a:lnTo>
                    <a:pt x="164" y="648"/>
                  </a:lnTo>
                  <a:lnTo>
                    <a:pt x="148" y="616"/>
                  </a:lnTo>
                  <a:lnTo>
                    <a:pt x="136" y="584"/>
                  </a:lnTo>
                  <a:lnTo>
                    <a:pt x="128" y="550"/>
                  </a:lnTo>
                  <a:lnTo>
                    <a:pt x="122" y="514"/>
                  </a:lnTo>
                  <a:lnTo>
                    <a:pt x="120" y="478"/>
                  </a:lnTo>
                  <a:lnTo>
                    <a:pt x="120" y="478"/>
                  </a:lnTo>
                  <a:lnTo>
                    <a:pt x="122" y="442"/>
                  </a:lnTo>
                  <a:lnTo>
                    <a:pt x="128" y="406"/>
                  </a:lnTo>
                  <a:lnTo>
                    <a:pt x="136" y="372"/>
                  </a:lnTo>
                  <a:lnTo>
                    <a:pt x="148" y="338"/>
                  </a:lnTo>
                  <a:lnTo>
                    <a:pt x="164" y="306"/>
                  </a:lnTo>
                  <a:lnTo>
                    <a:pt x="182" y="278"/>
                  </a:lnTo>
                  <a:lnTo>
                    <a:pt x="202" y="250"/>
                  </a:lnTo>
                  <a:lnTo>
                    <a:pt x="226" y="224"/>
                  </a:lnTo>
                  <a:lnTo>
                    <a:pt x="250" y="202"/>
                  </a:lnTo>
                  <a:lnTo>
                    <a:pt x="278" y="180"/>
                  </a:lnTo>
                  <a:lnTo>
                    <a:pt x="308" y="162"/>
                  </a:lnTo>
                  <a:lnTo>
                    <a:pt x="340" y="148"/>
                  </a:lnTo>
                  <a:lnTo>
                    <a:pt x="372" y="136"/>
                  </a:lnTo>
                  <a:lnTo>
                    <a:pt x="406" y="126"/>
                  </a:lnTo>
                  <a:lnTo>
                    <a:pt x="442" y="122"/>
                  </a:lnTo>
                  <a:lnTo>
                    <a:pt x="478" y="120"/>
                  </a:lnTo>
                  <a:lnTo>
                    <a:pt x="478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Freeform 34">
              <a:extLst>
                <a:ext uri="{FF2B5EF4-FFF2-40B4-BE49-F238E27FC236}">
                  <a16:creationId xmlns:a16="http://schemas.microsoft.com/office/drawing/2014/main" id="{189C4322-C0F9-4735-B037-F5F97582CC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87826" y="1972158"/>
              <a:ext cx="63246" cy="63246"/>
            </a:xfrm>
            <a:custGeom>
              <a:avLst/>
              <a:gdLst>
                <a:gd name="T0" fmla="*/ 274 w 498"/>
                <a:gd name="T1" fmla="*/ 498 h 498"/>
                <a:gd name="T2" fmla="*/ 346 w 498"/>
                <a:gd name="T3" fmla="*/ 478 h 498"/>
                <a:gd name="T4" fmla="*/ 406 w 498"/>
                <a:gd name="T5" fmla="*/ 442 h 498"/>
                <a:gd name="T6" fmla="*/ 454 w 498"/>
                <a:gd name="T7" fmla="*/ 388 h 498"/>
                <a:gd name="T8" fmla="*/ 486 w 498"/>
                <a:gd name="T9" fmla="*/ 324 h 498"/>
                <a:gd name="T10" fmla="*/ 498 w 498"/>
                <a:gd name="T11" fmla="*/ 250 h 498"/>
                <a:gd name="T12" fmla="*/ 492 w 498"/>
                <a:gd name="T13" fmla="*/ 200 h 498"/>
                <a:gd name="T14" fmla="*/ 468 w 498"/>
                <a:gd name="T15" fmla="*/ 132 h 498"/>
                <a:gd name="T16" fmla="*/ 424 w 498"/>
                <a:gd name="T17" fmla="*/ 74 h 498"/>
                <a:gd name="T18" fmla="*/ 366 w 498"/>
                <a:gd name="T19" fmla="*/ 30 h 498"/>
                <a:gd name="T20" fmla="*/ 298 w 498"/>
                <a:gd name="T21" fmla="*/ 6 h 498"/>
                <a:gd name="T22" fmla="*/ 248 w 498"/>
                <a:gd name="T23" fmla="*/ 0 h 498"/>
                <a:gd name="T24" fmla="*/ 174 w 498"/>
                <a:gd name="T25" fmla="*/ 12 h 498"/>
                <a:gd name="T26" fmla="*/ 110 w 498"/>
                <a:gd name="T27" fmla="*/ 44 h 498"/>
                <a:gd name="T28" fmla="*/ 56 w 498"/>
                <a:gd name="T29" fmla="*/ 92 h 498"/>
                <a:gd name="T30" fmla="*/ 20 w 498"/>
                <a:gd name="T31" fmla="*/ 152 h 498"/>
                <a:gd name="T32" fmla="*/ 0 w 498"/>
                <a:gd name="T33" fmla="*/ 224 h 498"/>
                <a:gd name="T34" fmla="*/ 0 w 498"/>
                <a:gd name="T35" fmla="*/ 274 h 498"/>
                <a:gd name="T36" fmla="*/ 20 w 498"/>
                <a:gd name="T37" fmla="*/ 346 h 498"/>
                <a:gd name="T38" fmla="*/ 56 w 498"/>
                <a:gd name="T39" fmla="*/ 408 h 498"/>
                <a:gd name="T40" fmla="*/ 110 w 498"/>
                <a:gd name="T41" fmla="*/ 456 h 498"/>
                <a:gd name="T42" fmla="*/ 174 w 498"/>
                <a:gd name="T43" fmla="*/ 488 h 498"/>
                <a:gd name="T44" fmla="*/ 248 w 498"/>
                <a:gd name="T45" fmla="*/ 498 h 498"/>
                <a:gd name="T46" fmla="*/ 248 w 498"/>
                <a:gd name="T47" fmla="*/ 120 h 498"/>
                <a:gd name="T48" fmla="*/ 286 w 498"/>
                <a:gd name="T49" fmla="*/ 126 h 498"/>
                <a:gd name="T50" fmla="*/ 320 w 498"/>
                <a:gd name="T51" fmla="*/ 142 h 498"/>
                <a:gd name="T52" fmla="*/ 362 w 498"/>
                <a:gd name="T53" fmla="*/ 188 h 498"/>
                <a:gd name="T54" fmla="*/ 374 w 498"/>
                <a:gd name="T55" fmla="*/ 224 h 498"/>
                <a:gd name="T56" fmla="*/ 378 w 498"/>
                <a:gd name="T57" fmla="*/ 250 h 498"/>
                <a:gd name="T58" fmla="*/ 372 w 498"/>
                <a:gd name="T59" fmla="*/ 288 h 498"/>
                <a:gd name="T60" fmla="*/ 356 w 498"/>
                <a:gd name="T61" fmla="*/ 322 h 498"/>
                <a:gd name="T62" fmla="*/ 310 w 498"/>
                <a:gd name="T63" fmla="*/ 362 h 498"/>
                <a:gd name="T64" fmla="*/ 274 w 498"/>
                <a:gd name="T65" fmla="*/ 376 h 498"/>
                <a:gd name="T66" fmla="*/ 248 w 498"/>
                <a:gd name="T67" fmla="*/ 378 h 498"/>
                <a:gd name="T68" fmla="*/ 210 w 498"/>
                <a:gd name="T69" fmla="*/ 372 h 498"/>
                <a:gd name="T70" fmla="*/ 176 w 498"/>
                <a:gd name="T71" fmla="*/ 356 h 498"/>
                <a:gd name="T72" fmla="*/ 136 w 498"/>
                <a:gd name="T73" fmla="*/ 310 h 498"/>
                <a:gd name="T74" fmla="*/ 122 w 498"/>
                <a:gd name="T75" fmla="*/ 276 h 498"/>
                <a:gd name="T76" fmla="*/ 120 w 498"/>
                <a:gd name="T77" fmla="*/ 250 h 498"/>
                <a:gd name="T78" fmla="*/ 126 w 498"/>
                <a:gd name="T79" fmla="*/ 212 h 498"/>
                <a:gd name="T80" fmla="*/ 142 w 498"/>
                <a:gd name="T81" fmla="*/ 178 h 498"/>
                <a:gd name="T82" fmla="*/ 188 w 498"/>
                <a:gd name="T83" fmla="*/ 136 h 498"/>
                <a:gd name="T84" fmla="*/ 222 w 498"/>
                <a:gd name="T85" fmla="*/ 124 h 498"/>
                <a:gd name="T86" fmla="*/ 248 w 498"/>
                <a:gd name="T87" fmla="*/ 12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8" h="498">
                  <a:moveTo>
                    <a:pt x="248" y="498"/>
                  </a:moveTo>
                  <a:lnTo>
                    <a:pt x="248" y="498"/>
                  </a:lnTo>
                  <a:lnTo>
                    <a:pt x="274" y="498"/>
                  </a:lnTo>
                  <a:lnTo>
                    <a:pt x="298" y="494"/>
                  </a:lnTo>
                  <a:lnTo>
                    <a:pt x="322" y="488"/>
                  </a:lnTo>
                  <a:lnTo>
                    <a:pt x="346" y="478"/>
                  </a:lnTo>
                  <a:lnTo>
                    <a:pt x="366" y="468"/>
                  </a:lnTo>
                  <a:lnTo>
                    <a:pt x="388" y="456"/>
                  </a:lnTo>
                  <a:lnTo>
                    <a:pt x="406" y="442"/>
                  </a:lnTo>
                  <a:lnTo>
                    <a:pt x="424" y="426"/>
                  </a:lnTo>
                  <a:lnTo>
                    <a:pt x="440" y="408"/>
                  </a:lnTo>
                  <a:lnTo>
                    <a:pt x="454" y="388"/>
                  </a:lnTo>
                  <a:lnTo>
                    <a:pt x="468" y="368"/>
                  </a:lnTo>
                  <a:lnTo>
                    <a:pt x="478" y="346"/>
                  </a:lnTo>
                  <a:lnTo>
                    <a:pt x="486" y="324"/>
                  </a:lnTo>
                  <a:lnTo>
                    <a:pt x="492" y="300"/>
                  </a:lnTo>
                  <a:lnTo>
                    <a:pt x="496" y="274"/>
                  </a:lnTo>
                  <a:lnTo>
                    <a:pt x="498" y="250"/>
                  </a:lnTo>
                  <a:lnTo>
                    <a:pt x="498" y="250"/>
                  </a:lnTo>
                  <a:lnTo>
                    <a:pt x="496" y="224"/>
                  </a:lnTo>
                  <a:lnTo>
                    <a:pt x="492" y="200"/>
                  </a:lnTo>
                  <a:lnTo>
                    <a:pt x="486" y="176"/>
                  </a:lnTo>
                  <a:lnTo>
                    <a:pt x="478" y="152"/>
                  </a:lnTo>
                  <a:lnTo>
                    <a:pt x="468" y="132"/>
                  </a:lnTo>
                  <a:lnTo>
                    <a:pt x="454" y="110"/>
                  </a:lnTo>
                  <a:lnTo>
                    <a:pt x="440" y="92"/>
                  </a:lnTo>
                  <a:lnTo>
                    <a:pt x="424" y="74"/>
                  </a:lnTo>
                  <a:lnTo>
                    <a:pt x="406" y="58"/>
                  </a:lnTo>
                  <a:lnTo>
                    <a:pt x="388" y="44"/>
                  </a:lnTo>
                  <a:lnTo>
                    <a:pt x="366" y="30"/>
                  </a:lnTo>
                  <a:lnTo>
                    <a:pt x="346" y="20"/>
                  </a:lnTo>
                  <a:lnTo>
                    <a:pt x="322" y="12"/>
                  </a:lnTo>
                  <a:lnTo>
                    <a:pt x="298" y="6"/>
                  </a:lnTo>
                  <a:lnTo>
                    <a:pt x="274" y="2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24" y="2"/>
                  </a:lnTo>
                  <a:lnTo>
                    <a:pt x="198" y="6"/>
                  </a:lnTo>
                  <a:lnTo>
                    <a:pt x="174" y="12"/>
                  </a:lnTo>
                  <a:lnTo>
                    <a:pt x="152" y="20"/>
                  </a:lnTo>
                  <a:lnTo>
                    <a:pt x="130" y="30"/>
                  </a:lnTo>
                  <a:lnTo>
                    <a:pt x="110" y="44"/>
                  </a:lnTo>
                  <a:lnTo>
                    <a:pt x="90" y="58"/>
                  </a:lnTo>
                  <a:lnTo>
                    <a:pt x="72" y="74"/>
                  </a:lnTo>
                  <a:lnTo>
                    <a:pt x="56" y="92"/>
                  </a:lnTo>
                  <a:lnTo>
                    <a:pt x="42" y="110"/>
                  </a:lnTo>
                  <a:lnTo>
                    <a:pt x="30" y="132"/>
                  </a:lnTo>
                  <a:lnTo>
                    <a:pt x="20" y="152"/>
                  </a:lnTo>
                  <a:lnTo>
                    <a:pt x="10" y="176"/>
                  </a:lnTo>
                  <a:lnTo>
                    <a:pt x="4" y="200"/>
                  </a:lnTo>
                  <a:lnTo>
                    <a:pt x="0" y="224"/>
                  </a:lnTo>
                  <a:lnTo>
                    <a:pt x="0" y="250"/>
                  </a:lnTo>
                  <a:lnTo>
                    <a:pt x="0" y="250"/>
                  </a:lnTo>
                  <a:lnTo>
                    <a:pt x="0" y="274"/>
                  </a:lnTo>
                  <a:lnTo>
                    <a:pt x="4" y="300"/>
                  </a:lnTo>
                  <a:lnTo>
                    <a:pt x="10" y="324"/>
                  </a:lnTo>
                  <a:lnTo>
                    <a:pt x="20" y="346"/>
                  </a:lnTo>
                  <a:lnTo>
                    <a:pt x="30" y="368"/>
                  </a:lnTo>
                  <a:lnTo>
                    <a:pt x="42" y="388"/>
                  </a:lnTo>
                  <a:lnTo>
                    <a:pt x="56" y="408"/>
                  </a:lnTo>
                  <a:lnTo>
                    <a:pt x="72" y="426"/>
                  </a:lnTo>
                  <a:lnTo>
                    <a:pt x="90" y="442"/>
                  </a:lnTo>
                  <a:lnTo>
                    <a:pt x="110" y="456"/>
                  </a:lnTo>
                  <a:lnTo>
                    <a:pt x="130" y="468"/>
                  </a:lnTo>
                  <a:lnTo>
                    <a:pt x="152" y="478"/>
                  </a:lnTo>
                  <a:lnTo>
                    <a:pt x="174" y="488"/>
                  </a:lnTo>
                  <a:lnTo>
                    <a:pt x="198" y="494"/>
                  </a:lnTo>
                  <a:lnTo>
                    <a:pt x="224" y="498"/>
                  </a:lnTo>
                  <a:lnTo>
                    <a:pt x="248" y="498"/>
                  </a:lnTo>
                  <a:lnTo>
                    <a:pt x="248" y="498"/>
                  </a:lnTo>
                  <a:close/>
                  <a:moveTo>
                    <a:pt x="248" y="120"/>
                  </a:moveTo>
                  <a:lnTo>
                    <a:pt x="248" y="120"/>
                  </a:lnTo>
                  <a:lnTo>
                    <a:pt x="262" y="122"/>
                  </a:lnTo>
                  <a:lnTo>
                    <a:pt x="274" y="124"/>
                  </a:lnTo>
                  <a:lnTo>
                    <a:pt x="286" y="126"/>
                  </a:lnTo>
                  <a:lnTo>
                    <a:pt x="298" y="130"/>
                  </a:lnTo>
                  <a:lnTo>
                    <a:pt x="310" y="136"/>
                  </a:lnTo>
                  <a:lnTo>
                    <a:pt x="320" y="142"/>
                  </a:lnTo>
                  <a:lnTo>
                    <a:pt x="340" y="158"/>
                  </a:lnTo>
                  <a:lnTo>
                    <a:pt x="356" y="178"/>
                  </a:lnTo>
                  <a:lnTo>
                    <a:pt x="362" y="188"/>
                  </a:lnTo>
                  <a:lnTo>
                    <a:pt x="368" y="200"/>
                  </a:lnTo>
                  <a:lnTo>
                    <a:pt x="372" y="212"/>
                  </a:lnTo>
                  <a:lnTo>
                    <a:pt x="374" y="224"/>
                  </a:lnTo>
                  <a:lnTo>
                    <a:pt x="376" y="236"/>
                  </a:lnTo>
                  <a:lnTo>
                    <a:pt x="378" y="250"/>
                  </a:lnTo>
                  <a:lnTo>
                    <a:pt x="378" y="250"/>
                  </a:lnTo>
                  <a:lnTo>
                    <a:pt x="376" y="262"/>
                  </a:lnTo>
                  <a:lnTo>
                    <a:pt x="374" y="276"/>
                  </a:lnTo>
                  <a:lnTo>
                    <a:pt x="372" y="288"/>
                  </a:lnTo>
                  <a:lnTo>
                    <a:pt x="368" y="300"/>
                  </a:lnTo>
                  <a:lnTo>
                    <a:pt x="362" y="310"/>
                  </a:lnTo>
                  <a:lnTo>
                    <a:pt x="356" y="322"/>
                  </a:lnTo>
                  <a:lnTo>
                    <a:pt x="340" y="340"/>
                  </a:lnTo>
                  <a:lnTo>
                    <a:pt x="320" y="356"/>
                  </a:lnTo>
                  <a:lnTo>
                    <a:pt x="310" y="362"/>
                  </a:lnTo>
                  <a:lnTo>
                    <a:pt x="298" y="368"/>
                  </a:lnTo>
                  <a:lnTo>
                    <a:pt x="286" y="372"/>
                  </a:lnTo>
                  <a:lnTo>
                    <a:pt x="274" y="376"/>
                  </a:lnTo>
                  <a:lnTo>
                    <a:pt x="262" y="378"/>
                  </a:lnTo>
                  <a:lnTo>
                    <a:pt x="248" y="378"/>
                  </a:lnTo>
                  <a:lnTo>
                    <a:pt x="248" y="378"/>
                  </a:lnTo>
                  <a:lnTo>
                    <a:pt x="236" y="378"/>
                  </a:lnTo>
                  <a:lnTo>
                    <a:pt x="222" y="376"/>
                  </a:lnTo>
                  <a:lnTo>
                    <a:pt x="210" y="372"/>
                  </a:lnTo>
                  <a:lnTo>
                    <a:pt x="198" y="368"/>
                  </a:lnTo>
                  <a:lnTo>
                    <a:pt x="188" y="362"/>
                  </a:lnTo>
                  <a:lnTo>
                    <a:pt x="176" y="356"/>
                  </a:lnTo>
                  <a:lnTo>
                    <a:pt x="158" y="340"/>
                  </a:lnTo>
                  <a:lnTo>
                    <a:pt x="142" y="322"/>
                  </a:lnTo>
                  <a:lnTo>
                    <a:pt x="136" y="310"/>
                  </a:lnTo>
                  <a:lnTo>
                    <a:pt x="130" y="300"/>
                  </a:lnTo>
                  <a:lnTo>
                    <a:pt x="126" y="288"/>
                  </a:lnTo>
                  <a:lnTo>
                    <a:pt x="122" y="276"/>
                  </a:lnTo>
                  <a:lnTo>
                    <a:pt x="120" y="262"/>
                  </a:lnTo>
                  <a:lnTo>
                    <a:pt x="120" y="250"/>
                  </a:lnTo>
                  <a:lnTo>
                    <a:pt x="120" y="250"/>
                  </a:lnTo>
                  <a:lnTo>
                    <a:pt x="120" y="236"/>
                  </a:lnTo>
                  <a:lnTo>
                    <a:pt x="122" y="224"/>
                  </a:lnTo>
                  <a:lnTo>
                    <a:pt x="126" y="212"/>
                  </a:lnTo>
                  <a:lnTo>
                    <a:pt x="130" y="200"/>
                  </a:lnTo>
                  <a:lnTo>
                    <a:pt x="136" y="188"/>
                  </a:lnTo>
                  <a:lnTo>
                    <a:pt x="142" y="178"/>
                  </a:lnTo>
                  <a:lnTo>
                    <a:pt x="158" y="158"/>
                  </a:lnTo>
                  <a:lnTo>
                    <a:pt x="176" y="142"/>
                  </a:lnTo>
                  <a:lnTo>
                    <a:pt x="188" y="136"/>
                  </a:lnTo>
                  <a:lnTo>
                    <a:pt x="198" y="130"/>
                  </a:lnTo>
                  <a:lnTo>
                    <a:pt x="210" y="126"/>
                  </a:lnTo>
                  <a:lnTo>
                    <a:pt x="222" y="124"/>
                  </a:lnTo>
                  <a:lnTo>
                    <a:pt x="236" y="122"/>
                  </a:lnTo>
                  <a:lnTo>
                    <a:pt x="248" y="120"/>
                  </a:lnTo>
                  <a:lnTo>
                    <a:pt x="248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AA8FDA65-C19A-47B5-A642-8B419AD49653}"/>
              </a:ext>
            </a:extLst>
          </p:cNvPr>
          <p:cNvGrpSpPr/>
          <p:nvPr/>
        </p:nvGrpSpPr>
        <p:grpSpPr>
          <a:xfrm>
            <a:off x="3184928" y="4180653"/>
            <a:ext cx="514921" cy="496491"/>
            <a:chOff x="6753965" y="1533207"/>
            <a:chExt cx="755522" cy="734191"/>
          </a:xfrm>
          <a:solidFill>
            <a:sysClr val="windowText" lastClr="000000"/>
          </a:solidFill>
        </p:grpSpPr>
        <p:grpSp>
          <p:nvGrpSpPr>
            <p:cNvPr id="29" name="グループ化 28">
              <a:extLst>
                <a:ext uri="{FF2B5EF4-FFF2-40B4-BE49-F238E27FC236}">
                  <a16:creationId xmlns:a16="http://schemas.microsoft.com/office/drawing/2014/main" id="{61A5CC82-D0A7-4720-A052-2CE1DB555F58}"/>
                </a:ext>
              </a:extLst>
            </p:cNvPr>
            <p:cNvGrpSpPr/>
            <p:nvPr/>
          </p:nvGrpSpPr>
          <p:grpSpPr>
            <a:xfrm rot="2700000">
              <a:off x="7225495" y="1533121"/>
              <a:ext cx="283905" cy="284078"/>
              <a:chOff x="4635494" y="4217670"/>
              <a:chExt cx="366345" cy="366568"/>
            </a:xfrm>
            <a:grpFill/>
          </p:grpSpPr>
          <p:sp>
            <p:nvSpPr>
              <p:cNvPr id="37" name="Freeform 31">
                <a:extLst>
                  <a:ext uri="{FF2B5EF4-FFF2-40B4-BE49-F238E27FC236}">
                    <a16:creationId xmlns:a16="http://schemas.microsoft.com/office/drawing/2014/main" id="{9055BB8E-F11E-4A4F-95FD-55971660A8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3627" y="4428154"/>
                <a:ext cx="137950" cy="137950"/>
              </a:xfrm>
              <a:custGeom>
                <a:avLst/>
                <a:gdLst/>
                <a:ahLst/>
                <a:cxnLst>
                  <a:cxn ang="0">
                    <a:pos x="445" y="525"/>
                  </a:cxn>
                  <a:cxn ang="0">
                    <a:pos x="445" y="525"/>
                  </a:cxn>
                  <a:cxn ang="0">
                    <a:pos x="365" y="445"/>
                  </a:cxn>
                  <a:cxn ang="0">
                    <a:pos x="281" y="243"/>
                  </a:cxn>
                  <a:cxn ang="0">
                    <a:pos x="80" y="160"/>
                  </a:cxn>
                  <a:cxn ang="0">
                    <a:pos x="80" y="160"/>
                  </a:cxn>
                  <a:cxn ang="0">
                    <a:pos x="80" y="160"/>
                  </a:cxn>
                  <a:cxn ang="0">
                    <a:pos x="0" y="8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395" y="130"/>
                  </a:cxn>
                  <a:cxn ang="0">
                    <a:pos x="525" y="445"/>
                  </a:cxn>
                  <a:cxn ang="0">
                    <a:pos x="445" y="525"/>
                  </a:cxn>
                </a:cxnLst>
                <a:rect l="0" t="0" r="r" b="b"/>
                <a:pathLst>
                  <a:path w="525" h="525">
                    <a:moveTo>
                      <a:pt x="445" y="525"/>
                    </a:moveTo>
                    <a:cubicBezTo>
                      <a:pt x="445" y="525"/>
                      <a:pt x="445" y="525"/>
                      <a:pt x="445" y="525"/>
                    </a:cubicBezTo>
                    <a:cubicBezTo>
                      <a:pt x="401" y="525"/>
                      <a:pt x="365" y="489"/>
                      <a:pt x="365" y="445"/>
                    </a:cubicBezTo>
                    <a:cubicBezTo>
                      <a:pt x="365" y="369"/>
                      <a:pt x="335" y="297"/>
                      <a:pt x="281" y="243"/>
                    </a:cubicBezTo>
                    <a:cubicBezTo>
                      <a:pt x="228" y="189"/>
                      <a:pt x="156" y="160"/>
                      <a:pt x="80" y="160"/>
                    </a:cubicBezTo>
                    <a:cubicBezTo>
                      <a:pt x="80" y="160"/>
                      <a:pt x="80" y="160"/>
                      <a:pt x="80" y="160"/>
                    </a:cubicBezTo>
                    <a:cubicBezTo>
                      <a:pt x="80" y="160"/>
                      <a:pt x="80" y="160"/>
                      <a:pt x="80" y="160"/>
                    </a:cubicBezTo>
                    <a:cubicBezTo>
                      <a:pt x="35" y="160"/>
                      <a:pt x="0" y="124"/>
                      <a:pt x="0" y="80"/>
                    </a:cubicBezTo>
                    <a:cubicBezTo>
                      <a:pt x="0" y="35"/>
                      <a:pt x="35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199" y="0"/>
                      <a:pt x="311" y="46"/>
                      <a:pt x="395" y="130"/>
                    </a:cubicBezTo>
                    <a:cubicBezTo>
                      <a:pt x="479" y="214"/>
                      <a:pt x="525" y="326"/>
                      <a:pt x="525" y="445"/>
                    </a:cubicBezTo>
                    <a:cubicBezTo>
                      <a:pt x="525" y="489"/>
                      <a:pt x="489" y="525"/>
                      <a:pt x="445" y="5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" name="Freeform 32">
                <a:extLst>
                  <a:ext uri="{FF2B5EF4-FFF2-40B4-BE49-F238E27FC236}">
                    <a16:creationId xmlns:a16="http://schemas.microsoft.com/office/drawing/2014/main" id="{0BC459A8-5172-4814-8488-FAE5A4C321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6174" y="4324025"/>
                <a:ext cx="249422" cy="249422"/>
              </a:xfrm>
              <a:custGeom>
                <a:avLst/>
                <a:gdLst/>
                <a:ahLst/>
                <a:cxnLst>
                  <a:cxn ang="0">
                    <a:pos x="869" y="949"/>
                  </a:cxn>
                  <a:cxn ang="0">
                    <a:pos x="789" y="869"/>
                  </a:cxn>
                  <a:cxn ang="0">
                    <a:pos x="80" y="160"/>
                  </a:cxn>
                  <a:cxn ang="0">
                    <a:pos x="0" y="8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949" y="869"/>
                  </a:cxn>
                  <a:cxn ang="0">
                    <a:pos x="869" y="949"/>
                  </a:cxn>
                </a:cxnLst>
                <a:rect l="0" t="0" r="r" b="b"/>
                <a:pathLst>
                  <a:path w="949" h="949">
                    <a:moveTo>
                      <a:pt x="869" y="949"/>
                    </a:moveTo>
                    <a:cubicBezTo>
                      <a:pt x="825" y="949"/>
                      <a:pt x="789" y="913"/>
                      <a:pt x="789" y="869"/>
                    </a:cubicBezTo>
                    <a:cubicBezTo>
                      <a:pt x="789" y="478"/>
                      <a:pt x="471" y="160"/>
                      <a:pt x="80" y="160"/>
                    </a:cubicBezTo>
                    <a:cubicBezTo>
                      <a:pt x="35" y="160"/>
                      <a:pt x="0" y="124"/>
                      <a:pt x="0" y="80"/>
                    </a:cubicBezTo>
                    <a:cubicBezTo>
                      <a:pt x="0" y="36"/>
                      <a:pt x="35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559" y="0"/>
                      <a:pt x="949" y="390"/>
                      <a:pt x="949" y="869"/>
                    </a:cubicBezTo>
                    <a:cubicBezTo>
                      <a:pt x="949" y="913"/>
                      <a:pt x="913" y="949"/>
                      <a:pt x="869" y="94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" name="Freeform 33">
                <a:extLst>
                  <a:ext uri="{FF2B5EF4-FFF2-40B4-BE49-F238E27FC236}">
                    <a16:creationId xmlns:a16="http://schemas.microsoft.com/office/drawing/2014/main" id="{3ED66709-420E-41FA-9D9F-56CD010D9C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5494" y="4217670"/>
                <a:ext cx="366345" cy="366568"/>
              </a:xfrm>
              <a:custGeom>
                <a:avLst/>
                <a:gdLst/>
                <a:ahLst/>
                <a:cxnLst>
                  <a:cxn ang="0">
                    <a:pos x="1314" y="1395"/>
                  </a:cxn>
                  <a:cxn ang="0">
                    <a:pos x="1314" y="1395"/>
                  </a:cxn>
                  <a:cxn ang="0">
                    <a:pos x="1234" y="1315"/>
                  </a:cxn>
                  <a:cxn ang="0">
                    <a:pos x="80" y="160"/>
                  </a:cxn>
                  <a:cxn ang="0">
                    <a:pos x="0" y="8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1394" y="1315"/>
                  </a:cxn>
                  <a:cxn ang="0">
                    <a:pos x="1314" y="1395"/>
                  </a:cxn>
                </a:cxnLst>
                <a:rect l="0" t="0" r="r" b="b"/>
                <a:pathLst>
                  <a:path w="1394" h="1395">
                    <a:moveTo>
                      <a:pt x="1314" y="1395"/>
                    </a:moveTo>
                    <a:cubicBezTo>
                      <a:pt x="1314" y="1395"/>
                      <a:pt x="1314" y="1395"/>
                      <a:pt x="1314" y="1395"/>
                    </a:cubicBezTo>
                    <a:cubicBezTo>
                      <a:pt x="1270" y="1395"/>
                      <a:pt x="1234" y="1359"/>
                      <a:pt x="1234" y="1315"/>
                    </a:cubicBezTo>
                    <a:cubicBezTo>
                      <a:pt x="1234" y="678"/>
                      <a:pt x="716" y="161"/>
                      <a:pt x="80" y="160"/>
                    </a:cubicBezTo>
                    <a:cubicBezTo>
                      <a:pt x="36" y="160"/>
                      <a:pt x="0" y="125"/>
                      <a:pt x="0" y="80"/>
                    </a:cubicBezTo>
                    <a:cubicBezTo>
                      <a:pt x="0" y="36"/>
                      <a:pt x="36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4" y="1"/>
                      <a:pt x="1394" y="590"/>
                      <a:pt x="1394" y="1315"/>
                    </a:cubicBezTo>
                    <a:cubicBezTo>
                      <a:pt x="1394" y="1359"/>
                      <a:pt x="1358" y="1395"/>
                      <a:pt x="1314" y="139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0" name="グループ化 29">
              <a:extLst>
                <a:ext uri="{FF2B5EF4-FFF2-40B4-BE49-F238E27FC236}">
                  <a16:creationId xmlns:a16="http://schemas.microsoft.com/office/drawing/2014/main" id="{7AA9417F-2EBA-4C1D-B2BA-CE06BAA46358}"/>
                </a:ext>
              </a:extLst>
            </p:cNvPr>
            <p:cNvGrpSpPr/>
            <p:nvPr/>
          </p:nvGrpSpPr>
          <p:grpSpPr>
            <a:xfrm rot="13500000">
              <a:off x="6804101" y="1533121"/>
              <a:ext cx="283905" cy="284078"/>
              <a:chOff x="4635494" y="4217670"/>
              <a:chExt cx="366345" cy="366568"/>
            </a:xfrm>
            <a:grpFill/>
          </p:grpSpPr>
          <p:sp>
            <p:nvSpPr>
              <p:cNvPr id="34" name="Freeform 31">
                <a:extLst>
                  <a:ext uri="{FF2B5EF4-FFF2-40B4-BE49-F238E27FC236}">
                    <a16:creationId xmlns:a16="http://schemas.microsoft.com/office/drawing/2014/main" id="{56E4DD07-2622-4316-8AF2-2A9143216D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3627" y="4428154"/>
                <a:ext cx="137950" cy="137950"/>
              </a:xfrm>
              <a:custGeom>
                <a:avLst/>
                <a:gdLst/>
                <a:ahLst/>
                <a:cxnLst>
                  <a:cxn ang="0">
                    <a:pos x="445" y="525"/>
                  </a:cxn>
                  <a:cxn ang="0">
                    <a:pos x="445" y="525"/>
                  </a:cxn>
                  <a:cxn ang="0">
                    <a:pos x="365" y="445"/>
                  </a:cxn>
                  <a:cxn ang="0">
                    <a:pos x="281" y="243"/>
                  </a:cxn>
                  <a:cxn ang="0">
                    <a:pos x="80" y="160"/>
                  </a:cxn>
                  <a:cxn ang="0">
                    <a:pos x="80" y="160"/>
                  </a:cxn>
                  <a:cxn ang="0">
                    <a:pos x="80" y="160"/>
                  </a:cxn>
                  <a:cxn ang="0">
                    <a:pos x="0" y="8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395" y="130"/>
                  </a:cxn>
                  <a:cxn ang="0">
                    <a:pos x="525" y="445"/>
                  </a:cxn>
                  <a:cxn ang="0">
                    <a:pos x="445" y="525"/>
                  </a:cxn>
                </a:cxnLst>
                <a:rect l="0" t="0" r="r" b="b"/>
                <a:pathLst>
                  <a:path w="525" h="525">
                    <a:moveTo>
                      <a:pt x="445" y="525"/>
                    </a:moveTo>
                    <a:cubicBezTo>
                      <a:pt x="445" y="525"/>
                      <a:pt x="445" y="525"/>
                      <a:pt x="445" y="525"/>
                    </a:cubicBezTo>
                    <a:cubicBezTo>
                      <a:pt x="401" y="525"/>
                      <a:pt x="365" y="489"/>
                      <a:pt x="365" y="445"/>
                    </a:cubicBezTo>
                    <a:cubicBezTo>
                      <a:pt x="365" y="369"/>
                      <a:pt x="335" y="297"/>
                      <a:pt x="281" y="243"/>
                    </a:cubicBezTo>
                    <a:cubicBezTo>
                      <a:pt x="228" y="189"/>
                      <a:pt x="156" y="160"/>
                      <a:pt x="80" y="160"/>
                    </a:cubicBezTo>
                    <a:cubicBezTo>
                      <a:pt x="80" y="160"/>
                      <a:pt x="80" y="160"/>
                      <a:pt x="80" y="160"/>
                    </a:cubicBezTo>
                    <a:cubicBezTo>
                      <a:pt x="80" y="160"/>
                      <a:pt x="80" y="160"/>
                      <a:pt x="80" y="160"/>
                    </a:cubicBezTo>
                    <a:cubicBezTo>
                      <a:pt x="35" y="160"/>
                      <a:pt x="0" y="124"/>
                      <a:pt x="0" y="80"/>
                    </a:cubicBezTo>
                    <a:cubicBezTo>
                      <a:pt x="0" y="35"/>
                      <a:pt x="35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199" y="0"/>
                      <a:pt x="311" y="46"/>
                      <a:pt x="395" y="130"/>
                    </a:cubicBezTo>
                    <a:cubicBezTo>
                      <a:pt x="479" y="214"/>
                      <a:pt x="525" y="326"/>
                      <a:pt x="525" y="445"/>
                    </a:cubicBezTo>
                    <a:cubicBezTo>
                      <a:pt x="525" y="489"/>
                      <a:pt x="489" y="525"/>
                      <a:pt x="445" y="5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" name="Freeform 32">
                <a:extLst>
                  <a:ext uri="{FF2B5EF4-FFF2-40B4-BE49-F238E27FC236}">
                    <a16:creationId xmlns:a16="http://schemas.microsoft.com/office/drawing/2014/main" id="{7D69C01C-8E40-4663-A2C3-A755EDB264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6174" y="4324025"/>
                <a:ext cx="249422" cy="249422"/>
              </a:xfrm>
              <a:custGeom>
                <a:avLst/>
                <a:gdLst/>
                <a:ahLst/>
                <a:cxnLst>
                  <a:cxn ang="0">
                    <a:pos x="869" y="949"/>
                  </a:cxn>
                  <a:cxn ang="0">
                    <a:pos x="789" y="869"/>
                  </a:cxn>
                  <a:cxn ang="0">
                    <a:pos x="80" y="160"/>
                  </a:cxn>
                  <a:cxn ang="0">
                    <a:pos x="0" y="8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949" y="869"/>
                  </a:cxn>
                  <a:cxn ang="0">
                    <a:pos x="869" y="949"/>
                  </a:cxn>
                </a:cxnLst>
                <a:rect l="0" t="0" r="r" b="b"/>
                <a:pathLst>
                  <a:path w="949" h="949">
                    <a:moveTo>
                      <a:pt x="869" y="949"/>
                    </a:moveTo>
                    <a:cubicBezTo>
                      <a:pt x="825" y="949"/>
                      <a:pt x="789" y="913"/>
                      <a:pt x="789" y="869"/>
                    </a:cubicBezTo>
                    <a:cubicBezTo>
                      <a:pt x="789" y="478"/>
                      <a:pt x="471" y="160"/>
                      <a:pt x="80" y="160"/>
                    </a:cubicBezTo>
                    <a:cubicBezTo>
                      <a:pt x="35" y="160"/>
                      <a:pt x="0" y="124"/>
                      <a:pt x="0" y="80"/>
                    </a:cubicBezTo>
                    <a:cubicBezTo>
                      <a:pt x="0" y="36"/>
                      <a:pt x="35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559" y="0"/>
                      <a:pt x="949" y="390"/>
                      <a:pt x="949" y="869"/>
                    </a:cubicBezTo>
                    <a:cubicBezTo>
                      <a:pt x="949" y="913"/>
                      <a:pt x="913" y="949"/>
                      <a:pt x="869" y="94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" name="Freeform 33">
                <a:extLst>
                  <a:ext uri="{FF2B5EF4-FFF2-40B4-BE49-F238E27FC236}">
                    <a16:creationId xmlns:a16="http://schemas.microsoft.com/office/drawing/2014/main" id="{900DC026-62DD-43FC-A265-490A470F3D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5494" y="4217670"/>
                <a:ext cx="366345" cy="366568"/>
              </a:xfrm>
              <a:custGeom>
                <a:avLst/>
                <a:gdLst/>
                <a:ahLst/>
                <a:cxnLst>
                  <a:cxn ang="0">
                    <a:pos x="1314" y="1395"/>
                  </a:cxn>
                  <a:cxn ang="0">
                    <a:pos x="1314" y="1395"/>
                  </a:cxn>
                  <a:cxn ang="0">
                    <a:pos x="1234" y="1315"/>
                  </a:cxn>
                  <a:cxn ang="0">
                    <a:pos x="80" y="160"/>
                  </a:cxn>
                  <a:cxn ang="0">
                    <a:pos x="0" y="8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1394" y="1315"/>
                  </a:cxn>
                  <a:cxn ang="0">
                    <a:pos x="1314" y="1395"/>
                  </a:cxn>
                </a:cxnLst>
                <a:rect l="0" t="0" r="r" b="b"/>
                <a:pathLst>
                  <a:path w="1394" h="1395">
                    <a:moveTo>
                      <a:pt x="1314" y="1395"/>
                    </a:moveTo>
                    <a:cubicBezTo>
                      <a:pt x="1314" y="1395"/>
                      <a:pt x="1314" y="1395"/>
                      <a:pt x="1314" y="1395"/>
                    </a:cubicBezTo>
                    <a:cubicBezTo>
                      <a:pt x="1270" y="1395"/>
                      <a:pt x="1234" y="1359"/>
                      <a:pt x="1234" y="1315"/>
                    </a:cubicBezTo>
                    <a:cubicBezTo>
                      <a:pt x="1234" y="678"/>
                      <a:pt x="716" y="161"/>
                      <a:pt x="80" y="160"/>
                    </a:cubicBezTo>
                    <a:cubicBezTo>
                      <a:pt x="36" y="160"/>
                      <a:pt x="0" y="125"/>
                      <a:pt x="0" y="80"/>
                    </a:cubicBezTo>
                    <a:cubicBezTo>
                      <a:pt x="0" y="36"/>
                      <a:pt x="36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4" y="1"/>
                      <a:pt x="1394" y="590"/>
                      <a:pt x="1394" y="1315"/>
                    </a:cubicBezTo>
                    <a:cubicBezTo>
                      <a:pt x="1394" y="1359"/>
                      <a:pt x="1358" y="1395"/>
                      <a:pt x="1314" y="139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1" name="グループ化 30">
              <a:extLst>
                <a:ext uri="{FF2B5EF4-FFF2-40B4-BE49-F238E27FC236}">
                  <a16:creationId xmlns:a16="http://schemas.microsoft.com/office/drawing/2014/main" id="{57DB31B7-7FEA-40F0-BBB9-8C45296711C9}"/>
                </a:ext>
              </a:extLst>
            </p:cNvPr>
            <p:cNvGrpSpPr/>
            <p:nvPr/>
          </p:nvGrpSpPr>
          <p:grpSpPr>
            <a:xfrm>
              <a:off x="6753965" y="1668911"/>
              <a:ext cx="468312" cy="598487"/>
              <a:chOff x="6753965" y="1668911"/>
              <a:chExt cx="468312" cy="598487"/>
            </a:xfrm>
            <a:grpFill/>
          </p:grpSpPr>
          <p:sp>
            <p:nvSpPr>
              <p:cNvPr id="32" name="Rectangle 5">
                <a:extLst>
                  <a:ext uri="{FF2B5EF4-FFF2-40B4-BE49-F238E27FC236}">
                    <a16:creationId xmlns:a16="http://schemas.microsoft.com/office/drawing/2014/main" id="{795ED97B-3DE5-43C2-842D-1C8D77A152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53965" y="1908623"/>
                <a:ext cx="468312" cy="3587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" name="Freeform 6">
                <a:extLst>
                  <a:ext uri="{FF2B5EF4-FFF2-40B4-BE49-F238E27FC236}">
                    <a16:creationId xmlns:a16="http://schemas.microsoft.com/office/drawing/2014/main" id="{9C02BF07-9A6E-452D-8956-51CFA0D94C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38140" y="1668911"/>
                <a:ext cx="39687" cy="331787"/>
              </a:xfrm>
              <a:custGeom>
                <a:avLst/>
                <a:gdLst>
                  <a:gd name="T0" fmla="*/ 17 w 34"/>
                  <a:gd name="T1" fmla="*/ 277 h 277"/>
                  <a:gd name="T2" fmla="*/ 17 w 34"/>
                  <a:gd name="T3" fmla="*/ 277 h 277"/>
                  <a:gd name="T4" fmla="*/ 0 w 34"/>
                  <a:gd name="T5" fmla="*/ 260 h 277"/>
                  <a:gd name="T6" fmla="*/ 0 w 34"/>
                  <a:gd name="T7" fmla="*/ 17 h 277"/>
                  <a:gd name="T8" fmla="*/ 17 w 34"/>
                  <a:gd name="T9" fmla="*/ 0 h 277"/>
                  <a:gd name="T10" fmla="*/ 17 w 34"/>
                  <a:gd name="T11" fmla="*/ 0 h 277"/>
                  <a:gd name="T12" fmla="*/ 34 w 34"/>
                  <a:gd name="T13" fmla="*/ 17 h 277"/>
                  <a:gd name="T14" fmla="*/ 34 w 34"/>
                  <a:gd name="T15" fmla="*/ 260 h 277"/>
                  <a:gd name="T16" fmla="*/ 17 w 34"/>
                  <a:gd name="T17" fmla="*/ 277 h 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" h="277">
                    <a:moveTo>
                      <a:pt x="17" y="277"/>
                    </a:moveTo>
                    <a:cubicBezTo>
                      <a:pt x="17" y="277"/>
                      <a:pt x="17" y="277"/>
                      <a:pt x="17" y="277"/>
                    </a:cubicBezTo>
                    <a:cubicBezTo>
                      <a:pt x="8" y="277"/>
                      <a:pt x="0" y="269"/>
                      <a:pt x="0" y="260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6" y="0"/>
                      <a:pt x="34" y="8"/>
                      <a:pt x="34" y="17"/>
                    </a:cubicBezTo>
                    <a:cubicBezTo>
                      <a:pt x="34" y="260"/>
                      <a:pt x="34" y="260"/>
                      <a:pt x="34" y="260"/>
                    </a:cubicBezTo>
                    <a:cubicBezTo>
                      <a:pt x="34" y="269"/>
                      <a:pt x="26" y="277"/>
                      <a:pt x="17" y="2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51B215D1-CD8D-4477-9711-5704FB8B3DF8}"/>
              </a:ext>
            </a:extLst>
          </p:cNvPr>
          <p:cNvGrpSpPr/>
          <p:nvPr/>
        </p:nvGrpSpPr>
        <p:grpSpPr>
          <a:xfrm>
            <a:off x="7733248" y="4043480"/>
            <a:ext cx="794697" cy="754314"/>
            <a:chOff x="5588000" y="1597025"/>
            <a:chExt cx="1058863" cy="1071563"/>
          </a:xfrm>
        </p:grpSpPr>
        <p:grpSp>
          <p:nvGrpSpPr>
            <p:cNvPr id="41" name="グループ化 40">
              <a:extLst>
                <a:ext uri="{FF2B5EF4-FFF2-40B4-BE49-F238E27FC236}">
                  <a16:creationId xmlns:a16="http://schemas.microsoft.com/office/drawing/2014/main" id="{DC1C6617-32D4-4491-9BD5-B7BF53633D14}"/>
                </a:ext>
              </a:extLst>
            </p:cNvPr>
            <p:cNvGrpSpPr/>
            <p:nvPr/>
          </p:nvGrpSpPr>
          <p:grpSpPr>
            <a:xfrm>
              <a:off x="5588000" y="2168525"/>
              <a:ext cx="241300" cy="487363"/>
              <a:chOff x="5588000" y="2168525"/>
              <a:chExt cx="241300" cy="487363"/>
            </a:xfrm>
          </p:grpSpPr>
          <p:sp>
            <p:nvSpPr>
              <p:cNvPr id="46" name="Freeform 7">
                <a:extLst>
                  <a:ext uri="{FF2B5EF4-FFF2-40B4-BE49-F238E27FC236}">
                    <a16:creationId xmlns:a16="http://schemas.microsoft.com/office/drawing/2014/main" id="{586960DF-1FCE-4F1B-B411-6889C9D1B7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0225" y="2168525"/>
                <a:ext cx="198438" cy="58738"/>
              </a:xfrm>
              <a:custGeom>
                <a:avLst/>
                <a:gdLst>
                  <a:gd name="T0" fmla="*/ 97 w 781"/>
                  <a:gd name="T1" fmla="*/ 189 h 235"/>
                  <a:gd name="T2" fmla="*/ 391 w 781"/>
                  <a:gd name="T3" fmla="*/ 235 h 235"/>
                  <a:gd name="T4" fmla="*/ 684 w 781"/>
                  <a:gd name="T5" fmla="*/ 189 h 235"/>
                  <a:gd name="T6" fmla="*/ 781 w 781"/>
                  <a:gd name="T7" fmla="*/ 117 h 235"/>
                  <a:gd name="T8" fmla="*/ 781 w 781"/>
                  <a:gd name="T9" fmla="*/ 114 h 235"/>
                  <a:gd name="T10" fmla="*/ 781 w 781"/>
                  <a:gd name="T11" fmla="*/ 113 h 235"/>
                  <a:gd name="T12" fmla="*/ 780 w 781"/>
                  <a:gd name="T13" fmla="*/ 111 h 235"/>
                  <a:gd name="T14" fmla="*/ 779 w 781"/>
                  <a:gd name="T15" fmla="*/ 109 h 235"/>
                  <a:gd name="T16" fmla="*/ 779 w 781"/>
                  <a:gd name="T17" fmla="*/ 108 h 235"/>
                  <a:gd name="T18" fmla="*/ 777 w 781"/>
                  <a:gd name="T19" fmla="*/ 106 h 235"/>
                  <a:gd name="T20" fmla="*/ 777 w 781"/>
                  <a:gd name="T21" fmla="*/ 105 h 235"/>
                  <a:gd name="T22" fmla="*/ 765 w 781"/>
                  <a:gd name="T23" fmla="*/ 91 h 235"/>
                  <a:gd name="T24" fmla="*/ 765 w 781"/>
                  <a:gd name="T25" fmla="*/ 91 h 235"/>
                  <a:gd name="T26" fmla="*/ 684 w 781"/>
                  <a:gd name="T27" fmla="*/ 46 h 235"/>
                  <a:gd name="T28" fmla="*/ 391 w 781"/>
                  <a:gd name="T29" fmla="*/ 0 h 235"/>
                  <a:gd name="T30" fmla="*/ 97 w 781"/>
                  <a:gd name="T31" fmla="*/ 46 h 235"/>
                  <a:gd name="T32" fmla="*/ 17 w 781"/>
                  <a:gd name="T33" fmla="*/ 91 h 235"/>
                  <a:gd name="T34" fmla="*/ 17 w 781"/>
                  <a:gd name="T35" fmla="*/ 91 h 235"/>
                  <a:gd name="T36" fmla="*/ 5 w 781"/>
                  <a:gd name="T37" fmla="*/ 105 h 235"/>
                  <a:gd name="T38" fmla="*/ 4 w 781"/>
                  <a:gd name="T39" fmla="*/ 106 h 235"/>
                  <a:gd name="T40" fmla="*/ 3 w 781"/>
                  <a:gd name="T41" fmla="*/ 108 h 235"/>
                  <a:gd name="T42" fmla="*/ 2 w 781"/>
                  <a:gd name="T43" fmla="*/ 109 h 235"/>
                  <a:gd name="T44" fmla="*/ 1 w 781"/>
                  <a:gd name="T45" fmla="*/ 111 h 235"/>
                  <a:gd name="T46" fmla="*/ 1 w 781"/>
                  <a:gd name="T47" fmla="*/ 113 h 235"/>
                  <a:gd name="T48" fmla="*/ 1 w 781"/>
                  <a:gd name="T49" fmla="*/ 114 h 235"/>
                  <a:gd name="T50" fmla="*/ 0 w 781"/>
                  <a:gd name="T51" fmla="*/ 117 h 235"/>
                  <a:gd name="T52" fmla="*/ 97 w 781"/>
                  <a:gd name="T53" fmla="*/ 189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81" h="235">
                    <a:moveTo>
                      <a:pt x="97" y="189"/>
                    </a:moveTo>
                    <a:cubicBezTo>
                      <a:pt x="175" y="219"/>
                      <a:pt x="279" y="235"/>
                      <a:pt x="391" y="235"/>
                    </a:cubicBezTo>
                    <a:cubicBezTo>
                      <a:pt x="502" y="235"/>
                      <a:pt x="607" y="219"/>
                      <a:pt x="684" y="189"/>
                    </a:cubicBezTo>
                    <a:cubicBezTo>
                      <a:pt x="751" y="164"/>
                      <a:pt x="781" y="134"/>
                      <a:pt x="781" y="117"/>
                    </a:cubicBezTo>
                    <a:cubicBezTo>
                      <a:pt x="781" y="116"/>
                      <a:pt x="781" y="115"/>
                      <a:pt x="781" y="114"/>
                    </a:cubicBezTo>
                    <a:cubicBezTo>
                      <a:pt x="781" y="114"/>
                      <a:pt x="781" y="114"/>
                      <a:pt x="781" y="113"/>
                    </a:cubicBezTo>
                    <a:cubicBezTo>
                      <a:pt x="780" y="112"/>
                      <a:pt x="780" y="112"/>
                      <a:pt x="780" y="111"/>
                    </a:cubicBezTo>
                    <a:cubicBezTo>
                      <a:pt x="780" y="111"/>
                      <a:pt x="779" y="110"/>
                      <a:pt x="779" y="109"/>
                    </a:cubicBezTo>
                    <a:cubicBezTo>
                      <a:pt x="779" y="109"/>
                      <a:pt x="779" y="108"/>
                      <a:pt x="779" y="108"/>
                    </a:cubicBezTo>
                    <a:cubicBezTo>
                      <a:pt x="778" y="107"/>
                      <a:pt x="778" y="106"/>
                      <a:pt x="777" y="106"/>
                    </a:cubicBezTo>
                    <a:cubicBezTo>
                      <a:pt x="777" y="105"/>
                      <a:pt x="777" y="105"/>
                      <a:pt x="777" y="105"/>
                    </a:cubicBezTo>
                    <a:cubicBezTo>
                      <a:pt x="774" y="100"/>
                      <a:pt x="770" y="96"/>
                      <a:pt x="765" y="91"/>
                    </a:cubicBezTo>
                    <a:cubicBezTo>
                      <a:pt x="765" y="91"/>
                      <a:pt x="765" y="91"/>
                      <a:pt x="765" y="91"/>
                    </a:cubicBezTo>
                    <a:cubicBezTo>
                      <a:pt x="750" y="77"/>
                      <a:pt x="723" y="60"/>
                      <a:pt x="684" y="46"/>
                    </a:cubicBezTo>
                    <a:cubicBezTo>
                      <a:pt x="607" y="16"/>
                      <a:pt x="502" y="0"/>
                      <a:pt x="391" y="0"/>
                    </a:cubicBezTo>
                    <a:cubicBezTo>
                      <a:pt x="279" y="0"/>
                      <a:pt x="175" y="16"/>
                      <a:pt x="97" y="46"/>
                    </a:cubicBezTo>
                    <a:cubicBezTo>
                      <a:pt x="58" y="60"/>
                      <a:pt x="32" y="77"/>
                      <a:pt x="17" y="91"/>
                    </a:cubicBezTo>
                    <a:cubicBezTo>
                      <a:pt x="17" y="91"/>
                      <a:pt x="17" y="91"/>
                      <a:pt x="17" y="91"/>
                    </a:cubicBezTo>
                    <a:cubicBezTo>
                      <a:pt x="11" y="96"/>
                      <a:pt x="7" y="100"/>
                      <a:pt x="5" y="105"/>
                    </a:cubicBezTo>
                    <a:cubicBezTo>
                      <a:pt x="5" y="105"/>
                      <a:pt x="4" y="105"/>
                      <a:pt x="4" y="106"/>
                    </a:cubicBezTo>
                    <a:cubicBezTo>
                      <a:pt x="4" y="106"/>
                      <a:pt x="3" y="107"/>
                      <a:pt x="3" y="108"/>
                    </a:cubicBezTo>
                    <a:cubicBezTo>
                      <a:pt x="3" y="108"/>
                      <a:pt x="2" y="109"/>
                      <a:pt x="2" y="109"/>
                    </a:cubicBezTo>
                    <a:cubicBezTo>
                      <a:pt x="2" y="110"/>
                      <a:pt x="2" y="111"/>
                      <a:pt x="1" y="111"/>
                    </a:cubicBezTo>
                    <a:cubicBezTo>
                      <a:pt x="1" y="112"/>
                      <a:pt x="1" y="112"/>
                      <a:pt x="1" y="113"/>
                    </a:cubicBezTo>
                    <a:cubicBezTo>
                      <a:pt x="1" y="114"/>
                      <a:pt x="1" y="114"/>
                      <a:pt x="1" y="114"/>
                    </a:cubicBezTo>
                    <a:cubicBezTo>
                      <a:pt x="0" y="115"/>
                      <a:pt x="0" y="116"/>
                      <a:pt x="0" y="117"/>
                    </a:cubicBezTo>
                    <a:cubicBezTo>
                      <a:pt x="0" y="134"/>
                      <a:pt x="31" y="164"/>
                      <a:pt x="97" y="18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Freeform 8">
                <a:extLst>
                  <a:ext uri="{FF2B5EF4-FFF2-40B4-BE49-F238E27FC236}">
                    <a16:creationId xmlns:a16="http://schemas.microsoft.com/office/drawing/2014/main" id="{77710756-0A5D-4554-8550-EEF0776CD6F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88000" y="2212975"/>
                <a:ext cx="241300" cy="442913"/>
              </a:xfrm>
              <a:custGeom>
                <a:avLst/>
                <a:gdLst>
                  <a:gd name="T0" fmla="*/ 476 w 951"/>
                  <a:gd name="T1" fmla="*/ 160 h 1748"/>
                  <a:gd name="T2" fmla="*/ 0 w 951"/>
                  <a:gd name="T3" fmla="*/ 0 h 1748"/>
                  <a:gd name="T4" fmla="*/ 0 w 951"/>
                  <a:gd name="T5" fmla="*/ 1546 h 1748"/>
                  <a:gd name="T6" fmla="*/ 152 w 951"/>
                  <a:gd name="T7" fmla="*/ 1697 h 1748"/>
                  <a:gd name="T8" fmla="*/ 476 w 951"/>
                  <a:gd name="T9" fmla="*/ 1748 h 1748"/>
                  <a:gd name="T10" fmla="*/ 800 w 951"/>
                  <a:gd name="T11" fmla="*/ 1697 h 1748"/>
                  <a:gd name="T12" fmla="*/ 951 w 951"/>
                  <a:gd name="T13" fmla="*/ 1546 h 1748"/>
                  <a:gd name="T14" fmla="*/ 951 w 951"/>
                  <a:gd name="T15" fmla="*/ 0 h 1748"/>
                  <a:gd name="T16" fmla="*/ 476 w 951"/>
                  <a:gd name="T17" fmla="*/ 160 h 1748"/>
                  <a:gd name="T18" fmla="*/ 329 w 951"/>
                  <a:gd name="T19" fmla="*/ 507 h 1748"/>
                  <a:gd name="T20" fmla="*/ 295 w 951"/>
                  <a:gd name="T21" fmla="*/ 473 h 1748"/>
                  <a:gd name="T22" fmla="*/ 329 w 951"/>
                  <a:gd name="T23" fmla="*/ 439 h 1748"/>
                  <a:gd name="T24" fmla="*/ 364 w 951"/>
                  <a:gd name="T25" fmla="*/ 473 h 1748"/>
                  <a:gd name="T26" fmla="*/ 329 w 951"/>
                  <a:gd name="T27" fmla="*/ 507 h 1748"/>
                  <a:gd name="T28" fmla="*/ 467 w 951"/>
                  <a:gd name="T29" fmla="*/ 507 h 1748"/>
                  <a:gd name="T30" fmla="*/ 432 w 951"/>
                  <a:gd name="T31" fmla="*/ 473 h 1748"/>
                  <a:gd name="T32" fmla="*/ 467 w 951"/>
                  <a:gd name="T33" fmla="*/ 439 h 1748"/>
                  <a:gd name="T34" fmla="*/ 501 w 951"/>
                  <a:gd name="T35" fmla="*/ 473 h 1748"/>
                  <a:gd name="T36" fmla="*/ 467 w 951"/>
                  <a:gd name="T37" fmla="*/ 507 h 1748"/>
                  <a:gd name="T38" fmla="*/ 604 w 951"/>
                  <a:gd name="T39" fmla="*/ 507 h 1748"/>
                  <a:gd name="T40" fmla="*/ 570 w 951"/>
                  <a:gd name="T41" fmla="*/ 473 h 1748"/>
                  <a:gd name="T42" fmla="*/ 604 w 951"/>
                  <a:gd name="T43" fmla="*/ 439 h 1748"/>
                  <a:gd name="T44" fmla="*/ 639 w 951"/>
                  <a:gd name="T45" fmla="*/ 473 h 1748"/>
                  <a:gd name="T46" fmla="*/ 604 w 951"/>
                  <a:gd name="T47" fmla="*/ 507 h 17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51" h="1748">
                    <a:moveTo>
                      <a:pt x="476" y="160"/>
                    </a:moveTo>
                    <a:cubicBezTo>
                      <a:pt x="267" y="160"/>
                      <a:pt x="57" y="105"/>
                      <a:pt x="0" y="0"/>
                    </a:cubicBezTo>
                    <a:cubicBezTo>
                      <a:pt x="0" y="1546"/>
                      <a:pt x="0" y="1546"/>
                      <a:pt x="0" y="1546"/>
                    </a:cubicBezTo>
                    <a:cubicBezTo>
                      <a:pt x="0" y="1606"/>
                      <a:pt x="54" y="1660"/>
                      <a:pt x="152" y="1697"/>
                    </a:cubicBezTo>
                    <a:cubicBezTo>
                      <a:pt x="239" y="1730"/>
                      <a:pt x="354" y="1748"/>
                      <a:pt x="476" y="1748"/>
                    </a:cubicBezTo>
                    <a:cubicBezTo>
                      <a:pt x="598" y="1748"/>
                      <a:pt x="713" y="1730"/>
                      <a:pt x="800" y="1697"/>
                    </a:cubicBezTo>
                    <a:cubicBezTo>
                      <a:pt x="898" y="1660"/>
                      <a:pt x="951" y="1606"/>
                      <a:pt x="951" y="1546"/>
                    </a:cubicBezTo>
                    <a:cubicBezTo>
                      <a:pt x="951" y="0"/>
                      <a:pt x="951" y="0"/>
                      <a:pt x="951" y="0"/>
                    </a:cubicBezTo>
                    <a:cubicBezTo>
                      <a:pt x="895" y="105"/>
                      <a:pt x="684" y="160"/>
                      <a:pt x="476" y="160"/>
                    </a:cubicBezTo>
                    <a:close/>
                    <a:moveTo>
                      <a:pt x="329" y="507"/>
                    </a:moveTo>
                    <a:cubicBezTo>
                      <a:pt x="310" y="507"/>
                      <a:pt x="295" y="492"/>
                      <a:pt x="295" y="473"/>
                    </a:cubicBezTo>
                    <a:cubicBezTo>
                      <a:pt x="295" y="454"/>
                      <a:pt x="310" y="439"/>
                      <a:pt x="329" y="439"/>
                    </a:cubicBezTo>
                    <a:cubicBezTo>
                      <a:pt x="348" y="439"/>
                      <a:pt x="364" y="454"/>
                      <a:pt x="364" y="473"/>
                    </a:cubicBezTo>
                    <a:cubicBezTo>
                      <a:pt x="364" y="492"/>
                      <a:pt x="348" y="507"/>
                      <a:pt x="329" y="507"/>
                    </a:cubicBezTo>
                    <a:close/>
                    <a:moveTo>
                      <a:pt x="467" y="507"/>
                    </a:moveTo>
                    <a:cubicBezTo>
                      <a:pt x="448" y="507"/>
                      <a:pt x="432" y="492"/>
                      <a:pt x="432" y="473"/>
                    </a:cubicBezTo>
                    <a:cubicBezTo>
                      <a:pt x="432" y="454"/>
                      <a:pt x="448" y="439"/>
                      <a:pt x="467" y="439"/>
                    </a:cubicBezTo>
                    <a:cubicBezTo>
                      <a:pt x="486" y="439"/>
                      <a:pt x="501" y="454"/>
                      <a:pt x="501" y="473"/>
                    </a:cubicBezTo>
                    <a:cubicBezTo>
                      <a:pt x="501" y="492"/>
                      <a:pt x="486" y="507"/>
                      <a:pt x="467" y="507"/>
                    </a:cubicBezTo>
                    <a:close/>
                    <a:moveTo>
                      <a:pt x="604" y="507"/>
                    </a:moveTo>
                    <a:cubicBezTo>
                      <a:pt x="585" y="507"/>
                      <a:pt x="570" y="492"/>
                      <a:pt x="570" y="473"/>
                    </a:cubicBezTo>
                    <a:cubicBezTo>
                      <a:pt x="570" y="454"/>
                      <a:pt x="585" y="439"/>
                      <a:pt x="604" y="439"/>
                    </a:cubicBezTo>
                    <a:cubicBezTo>
                      <a:pt x="623" y="439"/>
                      <a:pt x="639" y="454"/>
                      <a:pt x="639" y="473"/>
                    </a:cubicBezTo>
                    <a:cubicBezTo>
                      <a:pt x="639" y="492"/>
                      <a:pt x="623" y="507"/>
                      <a:pt x="604" y="5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F6090C83-52E9-4312-89E9-31BC03D9EC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41988" y="1597025"/>
              <a:ext cx="588963" cy="450850"/>
            </a:xfrm>
            <a:custGeom>
              <a:avLst/>
              <a:gdLst>
                <a:gd name="T0" fmla="*/ 2181 w 2321"/>
                <a:gd name="T1" fmla="*/ 1104 h 1776"/>
                <a:gd name="T2" fmla="*/ 1700 w 2321"/>
                <a:gd name="T3" fmla="*/ 9 h 1776"/>
                <a:gd name="T4" fmla="*/ 950 w 2321"/>
                <a:gd name="T5" fmla="*/ 375 h 1776"/>
                <a:gd name="T6" fmla="*/ 621 w 2321"/>
                <a:gd name="T7" fmla="*/ 353 h 1776"/>
                <a:gd name="T8" fmla="*/ 140 w 2321"/>
                <a:gd name="T9" fmla="*/ 1448 h 1776"/>
                <a:gd name="T10" fmla="*/ 56 w 2321"/>
                <a:gd name="T11" fmla="*/ 1772 h 1776"/>
                <a:gd name="T12" fmla="*/ 341 w 2321"/>
                <a:gd name="T13" fmla="*/ 1654 h 1776"/>
                <a:gd name="T14" fmla="*/ 878 w 2321"/>
                <a:gd name="T15" fmla="*/ 1763 h 1776"/>
                <a:gd name="T16" fmla="*/ 1443 w 2321"/>
                <a:gd name="T17" fmla="*/ 1419 h 1776"/>
                <a:gd name="T18" fmla="*/ 1979 w 2321"/>
                <a:gd name="T19" fmla="*/ 1310 h 1776"/>
                <a:gd name="T20" fmla="*/ 2265 w 2321"/>
                <a:gd name="T21" fmla="*/ 1428 h 1776"/>
                <a:gd name="T22" fmla="*/ 1180 w 2321"/>
                <a:gd name="T23" fmla="*/ 1492 h 1776"/>
                <a:gd name="T24" fmla="*/ 741 w 2321"/>
                <a:gd name="T25" fmla="*/ 1676 h 1776"/>
                <a:gd name="T26" fmla="*/ 352 w 2321"/>
                <a:gd name="T27" fmla="*/ 1540 h 1776"/>
                <a:gd name="T28" fmla="*/ 178 w 2321"/>
                <a:gd name="T29" fmla="*/ 1615 h 1776"/>
                <a:gd name="T30" fmla="*/ 253 w 2321"/>
                <a:gd name="T31" fmla="*/ 1438 h 1776"/>
                <a:gd name="T32" fmla="*/ 137 w 2321"/>
                <a:gd name="T33" fmla="*/ 1180 h 1776"/>
                <a:gd name="T34" fmla="*/ 312 w 2321"/>
                <a:gd name="T35" fmla="*/ 617 h 1776"/>
                <a:gd name="T36" fmla="*/ 741 w 2321"/>
                <a:gd name="T37" fmla="*/ 444 h 1776"/>
                <a:gd name="T38" fmla="*/ 875 w 2321"/>
                <a:gd name="T39" fmla="*/ 840 h 1776"/>
                <a:gd name="T40" fmla="*/ 1180 w 2321"/>
                <a:gd name="T41" fmla="*/ 1492 h 1776"/>
                <a:gd name="T42" fmla="*/ 1319 w 2321"/>
                <a:gd name="T43" fmla="*/ 1274 h 1776"/>
                <a:gd name="T44" fmla="*/ 973 w 2321"/>
                <a:gd name="T45" fmla="*/ 823 h 1776"/>
                <a:gd name="T46" fmla="*/ 1002 w 2321"/>
                <a:gd name="T47" fmla="*/ 502 h 1776"/>
                <a:gd name="T48" fmla="*/ 1333 w 2321"/>
                <a:gd name="T49" fmla="*/ 892 h 1776"/>
                <a:gd name="T50" fmla="*/ 2019 w 2321"/>
                <a:gd name="T51" fmla="*/ 1218 h 1776"/>
                <a:gd name="T52" fmla="*/ 1923 w 2321"/>
                <a:gd name="T53" fmla="*/ 1227 h 1776"/>
                <a:gd name="T54" fmla="*/ 1461 w 2321"/>
                <a:gd name="T55" fmla="*/ 1320 h 1776"/>
                <a:gd name="T56" fmla="*/ 1446 w 2321"/>
                <a:gd name="T57" fmla="*/ 1184 h 1776"/>
                <a:gd name="T58" fmla="*/ 1109 w 2321"/>
                <a:gd name="T59" fmla="*/ 319 h 1776"/>
                <a:gd name="T60" fmla="*/ 1684 w 2321"/>
                <a:gd name="T61" fmla="*/ 108 h 1776"/>
                <a:gd name="T62" fmla="*/ 2184 w 2321"/>
                <a:gd name="T63" fmla="*/ 591 h 1776"/>
                <a:gd name="T64" fmla="*/ 2097 w 2321"/>
                <a:gd name="T65" fmla="*/ 1050 h 1776"/>
                <a:gd name="T66" fmla="*/ 2089 w 2321"/>
                <a:gd name="T67" fmla="*/ 1143 h 1776"/>
                <a:gd name="T68" fmla="*/ 2019 w 2321"/>
                <a:gd name="T69" fmla="*/ 1218 h 1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21" h="1776">
                  <a:moveTo>
                    <a:pt x="2298" y="1379"/>
                  </a:moveTo>
                  <a:cubicBezTo>
                    <a:pt x="2181" y="1104"/>
                    <a:pt x="2181" y="1104"/>
                    <a:pt x="2181" y="1104"/>
                  </a:cubicBezTo>
                  <a:cubicBezTo>
                    <a:pt x="2277" y="955"/>
                    <a:pt x="2321" y="769"/>
                    <a:pt x="2282" y="572"/>
                  </a:cubicBezTo>
                  <a:cubicBezTo>
                    <a:pt x="2225" y="285"/>
                    <a:pt x="1989" y="57"/>
                    <a:pt x="1700" y="9"/>
                  </a:cubicBezTo>
                  <a:cubicBezTo>
                    <a:pt x="1660" y="3"/>
                    <a:pt x="1619" y="0"/>
                    <a:pt x="1580" y="0"/>
                  </a:cubicBezTo>
                  <a:cubicBezTo>
                    <a:pt x="1309" y="0"/>
                    <a:pt x="1072" y="152"/>
                    <a:pt x="950" y="375"/>
                  </a:cubicBezTo>
                  <a:cubicBezTo>
                    <a:pt x="884" y="355"/>
                    <a:pt x="814" y="344"/>
                    <a:pt x="741" y="344"/>
                  </a:cubicBezTo>
                  <a:cubicBezTo>
                    <a:pt x="701" y="344"/>
                    <a:pt x="661" y="347"/>
                    <a:pt x="621" y="353"/>
                  </a:cubicBezTo>
                  <a:cubicBezTo>
                    <a:pt x="331" y="401"/>
                    <a:pt x="96" y="629"/>
                    <a:pt x="39" y="916"/>
                  </a:cubicBezTo>
                  <a:cubicBezTo>
                    <a:pt x="0" y="1113"/>
                    <a:pt x="43" y="1299"/>
                    <a:pt x="140" y="1448"/>
                  </a:cubicBezTo>
                  <a:cubicBezTo>
                    <a:pt x="23" y="1723"/>
                    <a:pt x="23" y="1723"/>
                    <a:pt x="23" y="1723"/>
                  </a:cubicBezTo>
                  <a:cubicBezTo>
                    <a:pt x="12" y="1747"/>
                    <a:pt x="32" y="1772"/>
                    <a:pt x="56" y="1772"/>
                  </a:cubicBezTo>
                  <a:cubicBezTo>
                    <a:pt x="60" y="1772"/>
                    <a:pt x="65" y="1771"/>
                    <a:pt x="70" y="1769"/>
                  </a:cubicBezTo>
                  <a:cubicBezTo>
                    <a:pt x="341" y="1654"/>
                    <a:pt x="341" y="1654"/>
                    <a:pt x="341" y="1654"/>
                  </a:cubicBezTo>
                  <a:cubicBezTo>
                    <a:pt x="455" y="1731"/>
                    <a:pt x="593" y="1776"/>
                    <a:pt x="741" y="1776"/>
                  </a:cubicBezTo>
                  <a:cubicBezTo>
                    <a:pt x="785" y="1776"/>
                    <a:pt x="831" y="1771"/>
                    <a:pt x="878" y="1763"/>
                  </a:cubicBezTo>
                  <a:cubicBezTo>
                    <a:pt x="1090" y="1723"/>
                    <a:pt x="1270" y="1586"/>
                    <a:pt x="1371" y="1401"/>
                  </a:cubicBezTo>
                  <a:cubicBezTo>
                    <a:pt x="1394" y="1408"/>
                    <a:pt x="1419" y="1414"/>
                    <a:pt x="1443" y="1419"/>
                  </a:cubicBezTo>
                  <a:cubicBezTo>
                    <a:pt x="1489" y="1427"/>
                    <a:pt x="1535" y="1431"/>
                    <a:pt x="1580" y="1431"/>
                  </a:cubicBezTo>
                  <a:cubicBezTo>
                    <a:pt x="1728" y="1431"/>
                    <a:pt x="1865" y="1387"/>
                    <a:pt x="1979" y="1310"/>
                  </a:cubicBezTo>
                  <a:cubicBezTo>
                    <a:pt x="2251" y="1425"/>
                    <a:pt x="2251" y="1425"/>
                    <a:pt x="2251" y="1425"/>
                  </a:cubicBezTo>
                  <a:cubicBezTo>
                    <a:pt x="2256" y="1427"/>
                    <a:pt x="2260" y="1428"/>
                    <a:pt x="2265" y="1428"/>
                  </a:cubicBezTo>
                  <a:cubicBezTo>
                    <a:pt x="2289" y="1428"/>
                    <a:pt x="2308" y="1403"/>
                    <a:pt x="2298" y="1379"/>
                  </a:cubicBezTo>
                  <a:close/>
                  <a:moveTo>
                    <a:pt x="1180" y="1492"/>
                  </a:moveTo>
                  <a:cubicBezTo>
                    <a:pt x="1092" y="1582"/>
                    <a:pt x="981" y="1642"/>
                    <a:pt x="859" y="1664"/>
                  </a:cubicBezTo>
                  <a:cubicBezTo>
                    <a:pt x="820" y="1672"/>
                    <a:pt x="780" y="1676"/>
                    <a:pt x="741" y="1676"/>
                  </a:cubicBezTo>
                  <a:cubicBezTo>
                    <a:pt x="618" y="1676"/>
                    <a:pt x="499" y="1639"/>
                    <a:pt x="397" y="1571"/>
                  </a:cubicBezTo>
                  <a:cubicBezTo>
                    <a:pt x="352" y="1540"/>
                    <a:pt x="352" y="1540"/>
                    <a:pt x="352" y="1540"/>
                  </a:cubicBezTo>
                  <a:cubicBezTo>
                    <a:pt x="302" y="1562"/>
                    <a:pt x="302" y="1562"/>
                    <a:pt x="302" y="1562"/>
                  </a:cubicBezTo>
                  <a:cubicBezTo>
                    <a:pt x="178" y="1615"/>
                    <a:pt x="178" y="1615"/>
                    <a:pt x="178" y="1615"/>
                  </a:cubicBezTo>
                  <a:cubicBezTo>
                    <a:pt x="232" y="1487"/>
                    <a:pt x="232" y="1487"/>
                    <a:pt x="232" y="1487"/>
                  </a:cubicBezTo>
                  <a:cubicBezTo>
                    <a:pt x="253" y="1438"/>
                    <a:pt x="253" y="1438"/>
                    <a:pt x="253" y="1438"/>
                  </a:cubicBezTo>
                  <a:cubicBezTo>
                    <a:pt x="224" y="1394"/>
                    <a:pt x="224" y="1394"/>
                    <a:pt x="224" y="1394"/>
                  </a:cubicBezTo>
                  <a:cubicBezTo>
                    <a:pt x="181" y="1328"/>
                    <a:pt x="152" y="1256"/>
                    <a:pt x="137" y="1180"/>
                  </a:cubicBezTo>
                  <a:cubicBezTo>
                    <a:pt x="121" y="1101"/>
                    <a:pt x="121" y="1018"/>
                    <a:pt x="137" y="935"/>
                  </a:cubicBezTo>
                  <a:cubicBezTo>
                    <a:pt x="161" y="815"/>
                    <a:pt x="221" y="704"/>
                    <a:pt x="312" y="617"/>
                  </a:cubicBezTo>
                  <a:cubicBezTo>
                    <a:pt x="403" y="529"/>
                    <a:pt x="515" y="472"/>
                    <a:pt x="637" y="452"/>
                  </a:cubicBezTo>
                  <a:cubicBezTo>
                    <a:pt x="671" y="446"/>
                    <a:pt x="706" y="444"/>
                    <a:pt x="741" y="444"/>
                  </a:cubicBezTo>
                  <a:cubicBezTo>
                    <a:pt x="798" y="444"/>
                    <a:pt x="855" y="452"/>
                    <a:pt x="909" y="467"/>
                  </a:cubicBezTo>
                  <a:cubicBezTo>
                    <a:pt x="866" y="581"/>
                    <a:pt x="852" y="708"/>
                    <a:pt x="875" y="840"/>
                  </a:cubicBezTo>
                  <a:cubicBezTo>
                    <a:pt x="914" y="1071"/>
                    <a:pt x="1069" y="1268"/>
                    <a:pt x="1276" y="1365"/>
                  </a:cubicBezTo>
                  <a:cubicBezTo>
                    <a:pt x="1250" y="1411"/>
                    <a:pt x="1218" y="1453"/>
                    <a:pt x="1180" y="1492"/>
                  </a:cubicBezTo>
                  <a:close/>
                  <a:moveTo>
                    <a:pt x="1347" y="1167"/>
                  </a:moveTo>
                  <a:cubicBezTo>
                    <a:pt x="1341" y="1204"/>
                    <a:pt x="1332" y="1240"/>
                    <a:pt x="1319" y="1274"/>
                  </a:cubicBezTo>
                  <a:cubicBezTo>
                    <a:pt x="1253" y="1244"/>
                    <a:pt x="1193" y="1201"/>
                    <a:pt x="1140" y="1148"/>
                  </a:cubicBezTo>
                  <a:cubicBezTo>
                    <a:pt x="1052" y="1057"/>
                    <a:pt x="994" y="945"/>
                    <a:pt x="973" y="823"/>
                  </a:cubicBezTo>
                  <a:cubicBezTo>
                    <a:pt x="957" y="730"/>
                    <a:pt x="962" y="637"/>
                    <a:pt x="987" y="548"/>
                  </a:cubicBezTo>
                  <a:cubicBezTo>
                    <a:pt x="992" y="533"/>
                    <a:pt x="997" y="517"/>
                    <a:pt x="1002" y="502"/>
                  </a:cubicBezTo>
                  <a:cubicBezTo>
                    <a:pt x="1082" y="539"/>
                    <a:pt x="1153" y="594"/>
                    <a:pt x="1211" y="663"/>
                  </a:cubicBezTo>
                  <a:cubicBezTo>
                    <a:pt x="1268" y="730"/>
                    <a:pt x="1309" y="808"/>
                    <a:pt x="1333" y="892"/>
                  </a:cubicBezTo>
                  <a:cubicBezTo>
                    <a:pt x="1359" y="981"/>
                    <a:pt x="1363" y="1074"/>
                    <a:pt x="1347" y="1167"/>
                  </a:cubicBezTo>
                  <a:close/>
                  <a:moveTo>
                    <a:pt x="2019" y="1218"/>
                  </a:moveTo>
                  <a:cubicBezTo>
                    <a:pt x="1968" y="1196"/>
                    <a:pt x="1968" y="1196"/>
                    <a:pt x="1968" y="1196"/>
                  </a:cubicBezTo>
                  <a:cubicBezTo>
                    <a:pt x="1923" y="1227"/>
                    <a:pt x="1923" y="1227"/>
                    <a:pt x="1923" y="1227"/>
                  </a:cubicBezTo>
                  <a:cubicBezTo>
                    <a:pt x="1822" y="1295"/>
                    <a:pt x="1703" y="1331"/>
                    <a:pt x="1580" y="1331"/>
                  </a:cubicBezTo>
                  <a:cubicBezTo>
                    <a:pt x="1541" y="1331"/>
                    <a:pt x="1501" y="1328"/>
                    <a:pt x="1461" y="1320"/>
                  </a:cubicBezTo>
                  <a:cubicBezTo>
                    <a:pt x="1445" y="1317"/>
                    <a:pt x="1429" y="1313"/>
                    <a:pt x="1412" y="1309"/>
                  </a:cubicBezTo>
                  <a:cubicBezTo>
                    <a:pt x="1427" y="1269"/>
                    <a:pt x="1439" y="1227"/>
                    <a:pt x="1446" y="1184"/>
                  </a:cubicBezTo>
                  <a:cubicBezTo>
                    <a:pt x="1503" y="847"/>
                    <a:pt x="1322" y="542"/>
                    <a:pt x="1045" y="411"/>
                  </a:cubicBezTo>
                  <a:cubicBezTo>
                    <a:pt x="1063" y="379"/>
                    <a:pt x="1085" y="348"/>
                    <a:pt x="1109" y="319"/>
                  </a:cubicBezTo>
                  <a:cubicBezTo>
                    <a:pt x="1227" y="179"/>
                    <a:pt x="1399" y="100"/>
                    <a:pt x="1580" y="100"/>
                  </a:cubicBezTo>
                  <a:cubicBezTo>
                    <a:pt x="1615" y="100"/>
                    <a:pt x="1649" y="102"/>
                    <a:pt x="1684" y="108"/>
                  </a:cubicBezTo>
                  <a:cubicBezTo>
                    <a:pt x="1806" y="128"/>
                    <a:pt x="1918" y="185"/>
                    <a:pt x="2009" y="272"/>
                  </a:cubicBezTo>
                  <a:cubicBezTo>
                    <a:pt x="2099" y="360"/>
                    <a:pt x="2160" y="470"/>
                    <a:pt x="2184" y="591"/>
                  </a:cubicBezTo>
                  <a:cubicBezTo>
                    <a:pt x="2200" y="674"/>
                    <a:pt x="2200" y="756"/>
                    <a:pt x="2184" y="836"/>
                  </a:cubicBezTo>
                  <a:cubicBezTo>
                    <a:pt x="2169" y="912"/>
                    <a:pt x="2139" y="984"/>
                    <a:pt x="2097" y="1050"/>
                  </a:cubicBezTo>
                  <a:cubicBezTo>
                    <a:pt x="2068" y="1094"/>
                    <a:pt x="2068" y="1094"/>
                    <a:pt x="2068" y="1094"/>
                  </a:cubicBezTo>
                  <a:cubicBezTo>
                    <a:pt x="2089" y="1143"/>
                    <a:pt x="2089" y="1143"/>
                    <a:pt x="2089" y="1143"/>
                  </a:cubicBezTo>
                  <a:cubicBezTo>
                    <a:pt x="2143" y="1271"/>
                    <a:pt x="2143" y="1271"/>
                    <a:pt x="2143" y="1271"/>
                  </a:cubicBezTo>
                  <a:lnTo>
                    <a:pt x="2019" y="1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endParaRPr>
            </a:p>
          </p:txBody>
        </p:sp>
        <p:grpSp>
          <p:nvGrpSpPr>
            <p:cNvPr id="43" name="グループ化 42">
              <a:extLst>
                <a:ext uri="{FF2B5EF4-FFF2-40B4-BE49-F238E27FC236}">
                  <a16:creationId xmlns:a16="http://schemas.microsoft.com/office/drawing/2014/main" id="{22805E83-FD23-4805-9F73-DE52E805DB68}"/>
                </a:ext>
              </a:extLst>
            </p:cNvPr>
            <p:cNvGrpSpPr/>
            <p:nvPr/>
          </p:nvGrpSpPr>
          <p:grpSpPr>
            <a:xfrm>
              <a:off x="6011863" y="1925638"/>
              <a:ext cx="635000" cy="742950"/>
              <a:chOff x="6011863" y="1925638"/>
              <a:chExt cx="635000" cy="742950"/>
            </a:xfrm>
          </p:grpSpPr>
          <p:sp>
            <p:nvSpPr>
              <p:cNvPr id="44" name="Freeform 10">
                <a:extLst>
                  <a:ext uri="{FF2B5EF4-FFF2-40B4-BE49-F238E27FC236}">
                    <a16:creationId xmlns:a16="http://schemas.microsoft.com/office/drawing/2014/main" id="{30CDE463-5266-4EBE-93DE-4925287685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1863" y="2208213"/>
                <a:ext cx="635000" cy="460375"/>
              </a:xfrm>
              <a:custGeom>
                <a:avLst/>
                <a:gdLst>
                  <a:gd name="T0" fmla="*/ 1975 w 2500"/>
                  <a:gd name="T1" fmla="*/ 0 h 1810"/>
                  <a:gd name="T2" fmla="*/ 1779 w 2500"/>
                  <a:gd name="T3" fmla="*/ 0 h 1810"/>
                  <a:gd name="T4" fmla="*/ 1233 w 2500"/>
                  <a:gd name="T5" fmla="*/ 318 h 1810"/>
                  <a:gd name="T6" fmla="*/ 764 w 2500"/>
                  <a:gd name="T7" fmla="*/ 1142 h 1810"/>
                  <a:gd name="T8" fmla="*/ 396 w 2500"/>
                  <a:gd name="T9" fmla="*/ 495 h 1810"/>
                  <a:gd name="T10" fmla="*/ 126 w 2500"/>
                  <a:gd name="T11" fmla="*/ 423 h 1810"/>
                  <a:gd name="T12" fmla="*/ 48 w 2500"/>
                  <a:gd name="T13" fmla="*/ 689 h 1810"/>
                  <a:gd name="T14" fmla="*/ 478 w 2500"/>
                  <a:gd name="T15" fmla="*/ 1560 h 1810"/>
                  <a:gd name="T16" fmla="*/ 926 w 2500"/>
                  <a:gd name="T17" fmla="*/ 1623 h 1810"/>
                  <a:gd name="T18" fmla="*/ 1190 w 2500"/>
                  <a:gd name="T19" fmla="*/ 1323 h 1810"/>
                  <a:gd name="T20" fmla="*/ 1190 w 2500"/>
                  <a:gd name="T21" fmla="*/ 1810 h 1810"/>
                  <a:gd name="T22" fmla="*/ 2500 w 2500"/>
                  <a:gd name="T23" fmla="*/ 1810 h 1810"/>
                  <a:gd name="T24" fmla="*/ 2500 w 2500"/>
                  <a:gd name="T25" fmla="*/ 552 h 1810"/>
                  <a:gd name="T26" fmla="*/ 1975 w 2500"/>
                  <a:gd name="T27" fmla="*/ 0 h 1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00" h="1810">
                    <a:moveTo>
                      <a:pt x="1975" y="0"/>
                    </a:moveTo>
                    <a:cubicBezTo>
                      <a:pt x="1779" y="0"/>
                      <a:pt x="1779" y="0"/>
                      <a:pt x="1779" y="0"/>
                    </a:cubicBezTo>
                    <a:cubicBezTo>
                      <a:pt x="1553" y="0"/>
                      <a:pt x="1345" y="122"/>
                      <a:pt x="1233" y="318"/>
                    </a:cubicBezTo>
                    <a:cubicBezTo>
                      <a:pt x="764" y="1142"/>
                      <a:pt x="764" y="1142"/>
                      <a:pt x="764" y="1142"/>
                    </a:cubicBezTo>
                    <a:cubicBezTo>
                      <a:pt x="396" y="495"/>
                      <a:pt x="396" y="495"/>
                      <a:pt x="396" y="495"/>
                    </a:cubicBezTo>
                    <a:cubicBezTo>
                      <a:pt x="341" y="399"/>
                      <a:pt x="220" y="366"/>
                      <a:pt x="126" y="423"/>
                    </a:cubicBezTo>
                    <a:cubicBezTo>
                      <a:pt x="34" y="476"/>
                      <a:pt x="0" y="594"/>
                      <a:pt x="48" y="689"/>
                    </a:cubicBezTo>
                    <a:cubicBezTo>
                      <a:pt x="478" y="1560"/>
                      <a:pt x="478" y="1560"/>
                      <a:pt x="478" y="1560"/>
                    </a:cubicBezTo>
                    <a:cubicBezTo>
                      <a:pt x="564" y="1737"/>
                      <a:pt x="797" y="1769"/>
                      <a:pt x="926" y="1623"/>
                    </a:cubicBezTo>
                    <a:cubicBezTo>
                      <a:pt x="1037" y="1497"/>
                      <a:pt x="1123" y="1399"/>
                      <a:pt x="1190" y="1323"/>
                    </a:cubicBezTo>
                    <a:cubicBezTo>
                      <a:pt x="1190" y="1810"/>
                      <a:pt x="1190" y="1810"/>
                      <a:pt x="1190" y="1810"/>
                    </a:cubicBezTo>
                    <a:cubicBezTo>
                      <a:pt x="2500" y="1810"/>
                      <a:pt x="2500" y="1810"/>
                      <a:pt x="2500" y="1810"/>
                    </a:cubicBezTo>
                    <a:cubicBezTo>
                      <a:pt x="2500" y="1810"/>
                      <a:pt x="2500" y="1810"/>
                      <a:pt x="2500" y="552"/>
                    </a:cubicBezTo>
                    <a:cubicBezTo>
                      <a:pt x="2500" y="247"/>
                      <a:pt x="2265" y="0"/>
                      <a:pt x="19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" name="Oval 11">
                <a:extLst>
                  <a:ext uri="{FF2B5EF4-FFF2-40B4-BE49-F238E27FC236}">
                    <a16:creationId xmlns:a16="http://schemas.microsoft.com/office/drawing/2014/main" id="{1E20F72D-6FB7-429A-969D-DC84FC6D41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4763" y="1925638"/>
                <a:ext cx="261938" cy="261938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59" name="Group 173">
            <a:extLst>
              <a:ext uri="{FF2B5EF4-FFF2-40B4-BE49-F238E27FC236}">
                <a16:creationId xmlns:a16="http://schemas.microsoft.com/office/drawing/2014/main" id="{2D6B8E0F-6D28-4B87-995F-6F9AB0322C7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048116" y="3857201"/>
            <a:ext cx="917575" cy="968375"/>
            <a:chOff x="4849" y="1942"/>
            <a:chExt cx="578" cy="610"/>
          </a:xfrm>
          <a:solidFill>
            <a:sysClr val="windowText" lastClr="000000"/>
          </a:solidFill>
        </p:grpSpPr>
        <p:sp>
          <p:nvSpPr>
            <p:cNvPr id="60" name="Freeform 175">
              <a:extLst>
                <a:ext uri="{FF2B5EF4-FFF2-40B4-BE49-F238E27FC236}">
                  <a16:creationId xmlns:a16="http://schemas.microsoft.com/office/drawing/2014/main" id="{1C98D06C-3466-4475-A07D-28D564C2DC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49" y="1942"/>
              <a:ext cx="239" cy="200"/>
            </a:xfrm>
            <a:custGeom>
              <a:avLst/>
              <a:gdLst>
                <a:gd name="T0" fmla="*/ 1376 w 1668"/>
                <a:gd name="T1" fmla="*/ 788 h 1402"/>
                <a:gd name="T2" fmla="*/ 976 w 1668"/>
                <a:gd name="T3" fmla="*/ 59 h 1402"/>
                <a:gd name="T4" fmla="*/ 956 w 1668"/>
                <a:gd name="T5" fmla="*/ 34 h 1402"/>
                <a:gd name="T6" fmla="*/ 931 w 1668"/>
                <a:gd name="T7" fmla="*/ 14 h 1402"/>
                <a:gd name="T8" fmla="*/ 902 w 1668"/>
                <a:gd name="T9" fmla="*/ 4 h 1402"/>
                <a:gd name="T10" fmla="*/ 871 w 1668"/>
                <a:gd name="T11" fmla="*/ 0 h 1402"/>
                <a:gd name="T12" fmla="*/ 865 w 1668"/>
                <a:gd name="T13" fmla="*/ 1 h 1402"/>
                <a:gd name="T14" fmla="*/ 859 w 1668"/>
                <a:gd name="T15" fmla="*/ 1 h 1402"/>
                <a:gd name="T16" fmla="*/ 847 w 1668"/>
                <a:gd name="T17" fmla="*/ 5 h 1402"/>
                <a:gd name="T18" fmla="*/ 822 w 1668"/>
                <a:gd name="T19" fmla="*/ 13 h 1402"/>
                <a:gd name="T20" fmla="*/ 0 w 1668"/>
                <a:gd name="T21" fmla="*/ 597 h 1402"/>
                <a:gd name="T22" fmla="*/ 0 w 1668"/>
                <a:gd name="T23" fmla="*/ 974 h 1402"/>
                <a:gd name="T24" fmla="*/ 25 w 1668"/>
                <a:gd name="T25" fmla="*/ 963 h 1402"/>
                <a:gd name="T26" fmla="*/ 49 w 1668"/>
                <a:gd name="T27" fmla="*/ 947 h 1402"/>
                <a:gd name="T28" fmla="*/ 1187 w 1668"/>
                <a:gd name="T29" fmla="*/ 790 h 1402"/>
                <a:gd name="T30" fmla="*/ 961 w 1668"/>
                <a:gd name="T31" fmla="*/ 1095 h 1402"/>
                <a:gd name="T32" fmla="*/ 1216 w 1668"/>
                <a:gd name="T33" fmla="*/ 1401 h 1402"/>
                <a:gd name="T34" fmla="*/ 1122 w 1668"/>
                <a:gd name="T35" fmla="*/ 1095 h 1402"/>
                <a:gd name="T36" fmla="*/ 1411 w 1668"/>
                <a:gd name="T37" fmla="*/ 928 h 1402"/>
                <a:gd name="T38" fmla="*/ 1414 w 1668"/>
                <a:gd name="T39" fmla="*/ 1256 h 1402"/>
                <a:gd name="T40" fmla="*/ 1492 w 1668"/>
                <a:gd name="T41" fmla="*/ 1401 h 1402"/>
                <a:gd name="T42" fmla="*/ 1491 w 1668"/>
                <a:gd name="T43" fmla="*/ 788 h 1402"/>
                <a:gd name="T44" fmla="*/ 888 w 1668"/>
                <a:gd name="T45" fmla="*/ 157 h 1402"/>
                <a:gd name="T46" fmla="*/ 869 w 1668"/>
                <a:gd name="T47" fmla="*/ 157 h 1402"/>
                <a:gd name="T48" fmla="*/ 852 w 1668"/>
                <a:gd name="T49" fmla="*/ 149 h 1402"/>
                <a:gd name="T50" fmla="*/ 839 w 1668"/>
                <a:gd name="T51" fmla="*/ 136 h 1402"/>
                <a:gd name="T52" fmla="*/ 832 w 1668"/>
                <a:gd name="T53" fmla="*/ 119 h 1402"/>
                <a:gd name="T54" fmla="*/ 831 w 1668"/>
                <a:gd name="T55" fmla="*/ 110 h 1402"/>
                <a:gd name="T56" fmla="*/ 834 w 1668"/>
                <a:gd name="T57" fmla="*/ 91 h 1402"/>
                <a:gd name="T58" fmla="*/ 843 w 1668"/>
                <a:gd name="T59" fmla="*/ 75 h 1402"/>
                <a:gd name="T60" fmla="*/ 859 w 1668"/>
                <a:gd name="T61" fmla="*/ 66 h 1402"/>
                <a:gd name="T62" fmla="*/ 868 w 1668"/>
                <a:gd name="T63" fmla="*/ 63 h 1402"/>
                <a:gd name="T64" fmla="*/ 887 w 1668"/>
                <a:gd name="T65" fmla="*/ 63 h 1402"/>
                <a:gd name="T66" fmla="*/ 905 w 1668"/>
                <a:gd name="T67" fmla="*/ 69 h 1402"/>
                <a:gd name="T68" fmla="*/ 917 w 1668"/>
                <a:gd name="T69" fmla="*/ 82 h 1402"/>
                <a:gd name="T70" fmla="*/ 925 w 1668"/>
                <a:gd name="T71" fmla="*/ 100 h 1402"/>
                <a:gd name="T72" fmla="*/ 926 w 1668"/>
                <a:gd name="T73" fmla="*/ 110 h 1402"/>
                <a:gd name="T74" fmla="*/ 923 w 1668"/>
                <a:gd name="T75" fmla="*/ 128 h 1402"/>
                <a:gd name="T76" fmla="*/ 913 w 1668"/>
                <a:gd name="T77" fmla="*/ 143 h 1402"/>
                <a:gd name="T78" fmla="*/ 897 w 1668"/>
                <a:gd name="T79" fmla="*/ 154 h 1402"/>
                <a:gd name="T80" fmla="*/ 888 w 1668"/>
                <a:gd name="T81" fmla="*/ 157 h 1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68" h="1402">
                  <a:moveTo>
                    <a:pt x="1491" y="788"/>
                  </a:moveTo>
                  <a:lnTo>
                    <a:pt x="1376" y="788"/>
                  </a:lnTo>
                  <a:lnTo>
                    <a:pt x="976" y="59"/>
                  </a:lnTo>
                  <a:lnTo>
                    <a:pt x="976" y="59"/>
                  </a:lnTo>
                  <a:lnTo>
                    <a:pt x="967" y="45"/>
                  </a:lnTo>
                  <a:lnTo>
                    <a:pt x="956" y="34"/>
                  </a:lnTo>
                  <a:lnTo>
                    <a:pt x="944" y="23"/>
                  </a:lnTo>
                  <a:lnTo>
                    <a:pt x="931" y="14"/>
                  </a:lnTo>
                  <a:lnTo>
                    <a:pt x="917" y="8"/>
                  </a:lnTo>
                  <a:lnTo>
                    <a:pt x="902" y="4"/>
                  </a:lnTo>
                  <a:lnTo>
                    <a:pt x="887" y="1"/>
                  </a:lnTo>
                  <a:lnTo>
                    <a:pt x="871" y="0"/>
                  </a:lnTo>
                  <a:lnTo>
                    <a:pt x="871" y="0"/>
                  </a:lnTo>
                  <a:lnTo>
                    <a:pt x="865" y="1"/>
                  </a:lnTo>
                  <a:lnTo>
                    <a:pt x="865" y="1"/>
                  </a:lnTo>
                  <a:lnTo>
                    <a:pt x="859" y="1"/>
                  </a:lnTo>
                  <a:lnTo>
                    <a:pt x="859" y="1"/>
                  </a:lnTo>
                  <a:lnTo>
                    <a:pt x="847" y="5"/>
                  </a:lnTo>
                  <a:lnTo>
                    <a:pt x="834" y="8"/>
                  </a:lnTo>
                  <a:lnTo>
                    <a:pt x="822" y="13"/>
                  </a:lnTo>
                  <a:lnTo>
                    <a:pt x="810" y="21"/>
                  </a:lnTo>
                  <a:lnTo>
                    <a:pt x="0" y="597"/>
                  </a:lnTo>
                  <a:lnTo>
                    <a:pt x="0" y="974"/>
                  </a:lnTo>
                  <a:lnTo>
                    <a:pt x="0" y="974"/>
                  </a:lnTo>
                  <a:lnTo>
                    <a:pt x="13" y="970"/>
                  </a:lnTo>
                  <a:lnTo>
                    <a:pt x="25" y="963"/>
                  </a:lnTo>
                  <a:lnTo>
                    <a:pt x="38" y="956"/>
                  </a:lnTo>
                  <a:lnTo>
                    <a:pt x="49" y="947"/>
                  </a:lnTo>
                  <a:lnTo>
                    <a:pt x="850" y="277"/>
                  </a:lnTo>
                  <a:lnTo>
                    <a:pt x="1187" y="790"/>
                  </a:lnTo>
                  <a:lnTo>
                    <a:pt x="1137" y="790"/>
                  </a:lnTo>
                  <a:lnTo>
                    <a:pt x="961" y="1095"/>
                  </a:lnTo>
                  <a:lnTo>
                    <a:pt x="1138" y="1402"/>
                  </a:lnTo>
                  <a:lnTo>
                    <a:pt x="1216" y="1401"/>
                  </a:lnTo>
                  <a:lnTo>
                    <a:pt x="1216" y="1257"/>
                  </a:lnTo>
                  <a:lnTo>
                    <a:pt x="1122" y="1095"/>
                  </a:lnTo>
                  <a:lnTo>
                    <a:pt x="1218" y="929"/>
                  </a:lnTo>
                  <a:lnTo>
                    <a:pt x="1411" y="928"/>
                  </a:lnTo>
                  <a:lnTo>
                    <a:pt x="1507" y="1095"/>
                  </a:lnTo>
                  <a:lnTo>
                    <a:pt x="1414" y="1256"/>
                  </a:lnTo>
                  <a:lnTo>
                    <a:pt x="1414" y="1401"/>
                  </a:lnTo>
                  <a:lnTo>
                    <a:pt x="1492" y="1401"/>
                  </a:lnTo>
                  <a:lnTo>
                    <a:pt x="1668" y="1094"/>
                  </a:lnTo>
                  <a:lnTo>
                    <a:pt x="1491" y="788"/>
                  </a:lnTo>
                  <a:close/>
                  <a:moveTo>
                    <a:pt x="888" y="157"/>
                  </a:moveTo>
                  <a:lnTo>
                    <a:pt x="888" y="157"/>
                  </a:lnTo>
                  <a:lnTo>
                    <a:pt x="879" y="158"/>
                  </a:lnTo>
                  <a:lnTo>
                    <a:pt x="869" y="157"/>
                  </a:lnTo>
                  <a:lnTo>
                    <a:pt x="861" y="154"/>
                  </a:lnTo>
                  <a:lnTo>
                    <a:pt x="852" y="149"/>
                  </a:lnTo>
                  <a:lnTo>
                    <a:pt x="844" y="144"/>
                  </a:lnTo>
                  <a:lnTo>
                    <a:pt x="839" y="136"/>
                  </a:lnTo>
                  <a:lnTo>
                    <a:pt x="834" y="129"/>
                  </a:lnTo>
                  <a:lnTo>
                    <a:pt x="832" y="119"/>
                  </a:lnTo>
                  <a:lnTo>
                    <a:pt x="832" y="119"/>
                  </a:lnTo>
                  <a:lnTo>
                    <a:pt x="831" y="110"/>
                  </a:lnTo>
                  <a:lnTo>
                    <a:pt x="831" y="100"/>
                  </a:lnTo>
                  <a:lnTo>
                    <a:pt x="834" y="91"/>
                  </a:lnTo>
                  <a:lnTo>
                    <a:pt x="838" y="83"/>
                  </a:lnTo>
                  <a:lnTo>
                    <a:pt x="843" y="75"/>
                  </a:lnTo>
                  <a:lnTo>
                    <a:pt x="851" y="70"/>
                  </a:lnTo>
                  <a:lnTo>
                    <a:pt x="859" y="66"/>
                  </a:lnTo>
                  <a:lnTo>
                    <a:pt x="868" y="63"/>
                  </a:lnTo>
                  <a:lnTo>
                    <a:pt x="868" y="63"/>
                  </a:lnTo>
                  <a:lnTo>
                    <a:pt x="878" y="61"/>
                  </a:lnTo>
                  <a:lnTo>
                    <a:pt x="887" y="63"/>
                  </a:lnTo>
                  <a:lnTo>
                    <a:pt x="896" y="65"/>
                  </a:lnTo>
                  <a:lnTo>
                    <a:pt x="905" y="69"/>
                  </a:lnTo>
                  <a:lnTo>
                    <a:pt x="912" y="75"/>
                  </a:lnTo>
                  <a:lnTo>
                    <a:pt x="917" y="82"/>
                  </a:lnTo>
                  <a:lnTo>
                    <a:pt x="923" y="90"/>
                  </a:lnTo>
                  <a:lnTo>
                    <a:pt x="925" y="100"/>
                  </a:lnTo>
                  <a:lnTo>
                    <a:pt x="925" y="100"/>
                  </a:lnTo>
                  <a:lnTo>
                    <a:pt x="926" y="110"/>
                  </a:lnTo>
                  <a:lnTo>
                    <a:pt x="926" y="118"/>
                  </a:lnTo>
                  <a:lnTo>
                    <a:pt x="923" y="128"/>
                  </a:lnTo>
                  <a:lnTo>
                    <a:pt x="918" y="135"/>
                  </a:lnTo>
                  <a:lnTo>
                    <a:pt x="913" y="143"/>
                  </a:lnTo>
                  <a:lnTo>
                    <a:pt x="906" y="149"/>
                  </a:lnTo>
                  <a:lnTo>
                    <a:pt x="897" y="154"/>
                  </a:lnTo>
                  <a:lnTo>
                    <a:pt x="888" y="157"/>
                  </a:lnTo>
                  <a:lnTo>
                    <a:pt x="888" y="1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Rectangle 176">
              <a:extLst>
                <a:ext uri="{FF2B5EF4-FFF2-40B4-BE49-F238E27FC236}">
                  <a16:creationId xmlns:a16="http://schemas.microsoft.com/office/drawing/2014/main" id="{3CF4DF78-F631-4AC7-98BF-A7171EC30C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9" y="2110"/>
              <a:ext cx="17" cy="4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Freeform 177">
              <a:extLst>
                <a:ext uri="{FF2B5EF4-FFF2-40B4-BE49-F238E27FC236}">
                  <a16:creationId xmlns:a16="http://schemas.microsoft.com/office/drawing/2014/main" id="{F2A2DC0E-A180-4569-84BB-EA5286FF2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1" y="2328"/>
              <a:ext cx="31" cy="31"/>
            </a:xfrm>
            <a:custGeom>
              <a:avLst/>
              <a:gdLst>
                <a:gd name="T0" fmla="*/ 109 w 217"/>
                <a:gd name="T1" fmla="*/ 0 h 216"/>
                <a:gd name="T2" fmla="*/ 86 w 217"/>
                <a:gd name="T3" fmla="*/ 2 h 216"/>
                <a:gd name="T4" fmla="*/ 66 w 217"/>
                <a:gd name="T5" fmla="*/ 8 h 216"/>
                <a:gd name="T6" fmla="*/ 48 w 217"/>
                <a:gd name="T7" fmla="*/ 18 h 216"/>
                <a:gd name="T8" fmla="*/ 32 w 217"/>
                <a:gd name="T9" fmla="*/ 32 h 216"/>
                <a:gd name="T10" fmla="*/ 19 w 217"/>
                <a:gd name="T11" fmla="*/ 48 h 216"/>
                <a:gd name="T12" fmla="*/ 8 w 217"/>
                <a:gd name="T13" fmla="*/ 66 h 216"/>
                <a:gd name="T14" fmla="*/ 3 w 217"/>
                <a:gd name="T15" fmla="*/ 87 h 216"/>
                <a:gd name="T16" fmla="*/ 0 w 217"/>
                <a:gd name="T17" fmla="*/ 108 h 216"/>
                <a:gd name="T18" fmla="*/ 0 w 217"/>
                <a:gd name="T19" fmla="*/ 120 h 216"/>
                <a:gd name="T20" fmla="*/ 5 w 217"/>
                <a:gd name="T21" fmla="*/ 140 h 216"/>
                <a:gd name="T22" fmla="*/ 13 w 217"/>
                <a:gd name="T23" fmla="*/ 159 h 216"/>
                <a:gd name="T24" fmla="*/ 25 w 217"/>
                <a:gd name="T25" fmla="*/ 178 h 216"/>
                <a:gd name="T26" fmla="*/ 39 w 217"/>
                <a:gd name="T27" fmla="*/ 192 h 216"/>
                <a:gd name="T28" fmla="*/ 57 w 217"/>
                <a:gd name="T29" fmla="*/ 203 h 216"/>
                <a:gd name="T30" fmla="*/ 77 w 217"/>
                <a:gd name="T31" fmla="*/ 212 h 216"/>
                <a:gd name="T32" fmla="*/ 97 w 217"/>
                <a:gd name="T33" fmla="*/ 216 h 216"/>
                <a:gd name="T34" fmla="*/ 109 w 217"/>
                <a:gd name="T35" fmla="*/ 216 h 216"/>
                <a:gd name="T36" fmla="*/ 130 w 217"/>
                <a:gd name="T37" fmla="*/ 214 h 216"/>
                <a:gd name="T38" fmla="*/ 151 w 217"/>
                <a:gd name="T39" fmla="*/ 208 h 216"/>
                <a:gd name="T40" fmla="*/ 169 w 217"/>
                <a:gd name="T41" fmla="*/ 198 h 216"/>
                <a:gd name="T42" fmla="*/ 185 w 217"/>
                <a:gd name="T43" fmla="*/ 185 h 216"/>
                <a:gd name="T44" fmla="*/ 199 w 217"/>
                <a:gd name="T45" fmla="*/ 169 h 216"/>
                <a:gd name="T46" fmla="*/ 209 w 217"/>
                <a:gd name="T47" fmla="*/ 151 h 216"/>
                <a:gd name="T48" fmla="*/ 215 w 217"/>
                <a:gd name="T49" fmla="*/ 131 h 216"/>
                <a:gd name="T50" fmla="*/ 217 w 217"/>
                <a:gd name="T51" fmla="*/ 108 h 216"/>
                <a:gd name="T52" fmla="*/ 216 w 217"/>
                <a:gd name="T53" fmla="*/ 97 h 216"/>
                <a:gd name="T54" fmla="*/ 212 w 217"/>
                <a:gd name="T55" fmla="*/ 76 h 216"/>
                <a:gd name="T56" fmla="*/ 204 w 217"/>
                <a:gd name="T57" fmla="*/ 57 h 216"/>
                <a:gd name="T58" fmla="*/ 192 w 217"/>
                <a:gd name="T59" fmla="*/ 39 h 216"/>
                <a:gd name="T60" fmla="*/ 177 w 217"/>
                <a:gd name="T61" fmla="*/ 24 h 216"/>
                <a:gd name="T62" fmla="*/ 160 w 217"/>
                <a:gd name="T63" fmla="*/ 13 h 216"/>
                <a:gd name="T64" fmla="*/ 141 w 217"/>
                <a:gd name="T65" fmla="*/ 4 h 216"/>
                <a:gd name="T66" fmla="*/ 120 w 217"/>
                <a:gd name="T67" fmla="*/ 0 h 216"/>
                <a:gd name="T68" fmla="*/ 109 w 217"/>
                <a:gd name="T69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7" h="216">
                  <a:moveTo>
                    <a:pt x="109" y="0"/>
                  </a:moveTo>
                  <a:lnTo>
                    <a:pt x="109" y="0"/>
                  </a:lnTo>
                  <a:lnTo>
                    <a:pt x="97" y="0"/>
                  </a:lnTo>
                  <a:lnTo>
                    <a:pt x="86" y="2"/>
                  </a:lnTo>
                  <a:lnTo>
                    <a:pt x="77" y="4"/>
                  </a:lnTo>
                  <a:lnTo>
                    <a:pt x="66" y="8"/>
                  </a:lnTo>
                  <a:lnTo>
                    <a:pt x="57" y="13"/>
                  </a:lnTo>
                  <a:lnTo>
                    <a:pt x="48" y="18"/>
                  </a:lnTo>
                  <a:lnTo>
                    <a:pt x="39" y="24"/>
                  </a:lnTo>
                  <a:lnTo>
                    <a:pt x="32" y="32"/>
                  </a:lnTo>
                  <a:lnTo>
                    <a:pt x="25" y="39"/>
                  </a:lnTo>
                  <a:lnTo>
                    <a:pt x="19" y="48"/>
                  </a:lnTo>
                  <a:lnTo>
                    <a:pt x="13" y="57"/>
                  </a:lnTo>
                  <a:lnTo>
                    <a:pt x="8" y="66"/>
                  </a:lnTo>
                  <a:lnTo>
                    <a:pt x="5" y="76"/>
                  </a:lnTo>
                  <a:lnTo>
                    <a:pt x="3" y="87"/>
                  </a:lnTo>
                  <a:lnTo>
                    <a:pt x="0" y="97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0" y="120"/>
                  </a:lnTo>
                  <a:lnTo>
                    <a:pt x="3" y="131"/>
                  </a:lnTo>
                  <a:lnTo>
                    <a:pt x="5" y="140"/>
                  </a:lnTo>
                  <a:lnTo>
                    <a:pt x="8" y="151"/>
                  </a:lnTo>
                  <a:lnTo>
                    <a:pt x="13" y="159"/>
                  </a:lnTo>
                  <a:lnTo>
                    <a:pt x="19" y="169"/>
                  </a:lnTo>
                  <a:lnTo>
                    <a:pt x="25" y="178"/>
                  </a:lnTo>
                  <a:lnTo>
                    <a:pt x="32" y="185"/>
                  </a:lnTo>
                  <a:lnTo>
                    <a:pt x="39" y="192"/>
                  </a:lnTo>
                  <a:lnTo>
                    <a:pt x="48" y="198"/>
                  </a:lnTo>
                  <a:lnTo>
                    <a:pt x="57" y="203"/>
                  </a:lnTo>
                  <a:lnTo>
                    <a:pt x="66" y="208"/>
                  </a:lnTo>
                  <a:lnTo>
                    <a:pt x="77" y="212"/>
                  </a:lnTo>
                  <a:lnTo>
                    <a:pt x="86" y="214"/>
                  </a:lnTo>
                  <a:lnTo>
                    <a:pt x="97" y="216"/>
                  </a:lnTo>
                  <a:lnTo>
                    <a:pt x="109" y="216"/>
                  </a:lnTo>
                  <a:lnTo>
                    <a:pt x="109" y="216"/>
                  </a:lnTo>
                  <a:lnTo>
                    <a:pt x="120" y="216"/>
                  </a:lnTo>
                  <a:lnTo>
                    <a:pt x="130" y="214"/>
                  </a:lnTo>
                  <a:lnTo>
                    <a:pt x="141" y="212"/>
                  </a:lnTo>
                  <a:lnTo>
                    <a:pt x="151" y="208"/>
                  </a:lnTo>
                  <a:lnTo>
                    <a:pt x="160" y="203"/>
                  </a:lnTo>
                  <a:lnTo>
                    <a:pt x="169" y="198"/>
                  </a:lnTo>
                  <a:lnTo>
                    <a:pt x="177" y="192"/>
                  </a:lnTo>
                  <a:lnTo>
                    <a:pt x="185" y="185"/>
                  </a:lnTo>
                  <a:lnTo>
                    <a:pt x="192" y="178"/>
                  </a:lnTo>
                  <a:lnTo>
                    <a:pt x="199" y="169"/>
                  </a:lnTo>
                  <a:lnTo>
                    <a:pt x="204" y="159"/>
                  </a:lnTo>
                  <a:lnTo>
                    <a:pt x="209" y="151"/>
                  </a:lnTo>
                  <a:lnTo>
                    <a:pt x="212" y="140"/>
                  </a:lnTo>
                  <a:lnTo>
                    <a:pt x="215" y="131"/>
                  </a:lnTo>
                  <a:lnTo>
                    <a:pt x="216" y="120"/>
                  </a:lnTo>
                  <a:lnTo>
                    <a:pt x="217" y="108"/>
                  </a:lnTo>
                  <a:lnTo>
                    <a:pt x="217" y="108"/>
                  </a:lnTo>
                  <a:lnTo>
                    <a:pt x="216" y="97"/>
                  </a:lnTo>
                  <a:lnTo>
                    <a:pt x="215" y="87"/>
                  </a:lnTo>
                  <a:lnTo>
                    <a:pt x="212" y="76"/>
                  </a:lnTo>
                  <a:lnTo>
                    <a:pt x="209" y="66"/>
                  </a:lnTo>
                  <a:lnTo>
                    <a:pt x="204" y="57"/>
                  </a:lnTo>
                  <a:lnTo>
                    <a:pt x="199" y="48"/>
                  </a:lnTo>
                  <a:lnTo>
                    <a:pt x="192" y="39"/>
                  </a:lnTo>
                  <a:lnTo>
                    <a:pt x="185" y="32"/>
                  </a:lnTo>
                  <a:lnTo>
                    <a:pt x="177" y="24"/>
                  </a:lnTo>
                  <a:lnTo>
                    <a:pt x="169" y="18"/>
                  </a:lnTo>
                  <a:lnTo>
                    <a:pt x="160" y="13"/>
                  </a:lnTo>
                  <a:lnTo>
                    <a:pt x="151" y="8"/>
                  </a:lnTo>
                  <a:lnTo>
                    <a:pt x="141" y="4"/>
                  </a:lnTo>
                  <a:lnTo>
                    <a:pt x="130" y="2"/>
                  </a:lnTo>
                  <a:lnTo>
                    <a:pt x="120" y="0"/>
                  </a:lnTo>
                  <a:lnTo>
                    <a:pt x="109" y="0"/>
                  </a:lnTo>
                  <a:lnTo>
                    <a:pt x="10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Freeform 178">
              <a:extLst>
                <a:ext uri="{FF2B5EF4-FFF2-40B4-BE49-F238E27FC236}">
                  <a16:creationId xmlns:a16="http://schemas.microsoft.com/office/drawing/2014/main" id="{F12F29DC-8D8A-457B-A4C6-0B620AFA3C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" y="2328"/>
              <a:ext cx="31" cy="31"/>
            </a:xfrm>
            <a:custGeom>
              <a:avLst/>
              <a:gdLst>
                <a:gd name="T0" fmla="*/ 108 w 217"/>
                <a:gd name="T1" fmla="*/ 0 h 216"/>
                <a:gd name="T2" fmla="*/ 86 w 217"/>
                <a:gd name="T3" fmla="*/ 2 h 216"/>
                <a:gd name="T4" fmla="*/ 65 w 217"/>
                <a:gd name="T5" fmla="*/ 8 h 216"/>
                <a:gd name="T6" fmla="*/ 47 w 217"/>
                <a:gd name="T7" fmla="*/ 18 h 216"/>
                <a:gd name="T8" fmla="*/ 31 w 217"/>
                <a:gd name="T9" fmla="*/ 31 h 216"/>
                <a:gd name="T10" fmla="*/ 18 w 217"/>
                <a:gd name="T11" fmla="*/ 47 h 216"/>
                <a:gd name="T12" fmla="*/ 9 w 217"/>
                <a:gd name="T13" fmla="*/ 66 h 216"/>
                <a:gd name="T14" fmla="*/ 2 w 217"/>
                <a:gd name="T15" fmla="*/ 86 h 216"/>
                <a:gd name="T16" fmla="*/ 0 w 217"/>
                <a:gd name="T17" fmla="*/ 108 h 216"/>
                <a:gd name="T18" fmla="*/ 0 w 217"/>
                <a:gd name="T19" fmla="*/ 119 h 216"/>
                <a:gd name="T20" fmla="*/ 4 w 217"/>
                <a:gd name="T21" fmla="*/ 140 h 216"/>
                <a:gd name="T22" fmla="*/ 13 w 217"/>
                <a:gd name="T23" fmla="*/ 159 h 216"/>
                <a:gd name="T24" fmla="*/ 25 w 217"/>
                <a:gd name="T25" fmla="*/ 177 h 216"/>
                <a:gd name="T26" fmla="*/ 39 w 217"/>
                <a:gd name="T27" fmla="*/ 192 h 216"/>
                <a:gd name="T28" fmla="*/ 57 w 217"/>
                <a:gd name="T29" fmla="*/ 203 h 216"/>
                <a:gd name="T30" fmla="*/ 76 w 217"/>
                <a:gd name="T31" fmla="*/ 212 h 216"/>
                <a:gd name="T32" fmla="*/ 96 w 217"/>
                <a:gd name="T33" fmla="*/ 216 h 216"/>
                <a:gd name="T34" fmla="*/ 108 w 217"/>
                <a:gd name="T35" fmla="*/ 216 h 216"/>
                <a:gd name="T36" fmla="*/ 130 w 217"/>
                <a:gd name="T37" fmla="*/ 214 h 216"/>
                <a:gd name="T38" fmla="*/ 150 w 217"/>
                <a:gd name="T39" fmla="*/ 208 h 216"/>
                <a:gd name="T40" fmla="*/ 168 w 217"/>
                <a:gd name="T41" fmla="*/ 198 h 216"/>
                <a:gd name="T42" fmla="*/ 184 w 217"/>
                <a:gd name="T43" fmla="*/ 185 h 216"/>
                <a:gd name="T44" fmla="*/ 198 w 217"/>
                <a:gd name="T45" fmla="*/ 169 h 216"/>
                <a:gd name="T46" fmla="*/ 208 w 217"/>
                <a:gd name="T47" fmla="*/ 150 h 216"/>
                <a:gd name="T48" fmla="*/ 214 w 217"/>
                <a:gd name="T49" fmla="*/ 129 h 216"/>
                <a:gd name="T50" fmla="*/ 217 w 217"/>
                <a:gd name="T51" fmla="*/ 108 h 216"/>
                <a:gd name="T52" fmla="*/ 217 w 217"/>
                <a:gd name="T53" fmla="*/ 97 h 216"/>
                <a:gd name="T54" fmla="*/ 211 w 217"/>
                <a:gd name="T55" fmla="*/ 76 h 216"/>
                <a:gd name="T56" fmla="*/ 204 w 217"/>
                <a:gd name="T57" fmla="*/ 56 h 216"/>
                <a:gd name="T58" fmla="*/ 192 w 217"/>
                <a:gd name="T59" fmla="*/ 39 h 216"/>
                <a:gd name="T60" fmla="*/ 177 w 217"/>
                <a:gd name="T61" fmla="*/ 24 h 216"/>
                <a:gd name="T62" fmla="*/ 160 w 217"/>
                <a:gd name="T63" fmla="*/ 12 h 216"/>
                <a:gd name="T64" fmla="*/ 140 w 217"/>
                <a:gd name="T65" fmla="*/ 4 h 216"/>
                <a:gd name="T66" fmla="*/ 119 w 217"/>
                <a:gd name="T67" fmla="*/ 0 h 216"/>
                <a:gd name="T68" fmla="*/ 108 w 217"/>
                <a:gd name="T69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7" h="216">
                  <a:moveTo>
                    <a:pt x="108" y="0"/>
                  </a:moveTo>
                  <a:lnTo>
                    <a:pt x="108" y="0"/>
                  </a:lnTo>
                  <a:lnTo>
                    <a:pt x="96" y="0"/>
                  </a:lnTo>
                  <a:lnTo>
                    <a:pt x="86" y="2"/>
                  </a:lnTo>
                  <a:lnTo>
                    <a:pt x="76" y="4"/>
                  </a:lnTo>
                  <a:lnTo>
                    <a:pt x="65" y="8"/>
                  </a:lnTo>
                  <a:lnTo>
                    <a:pt x="57" y="12"/>
                  </a:lnTo>
                  <a:lnTo>
                    <a:pt x="47" y="18"/>
                  </a:lnTo>
                  <a:lnTo>
                    <a:pt x="39" y="24"/>
                  </a:lnTo>
                  <a:lnTo>
                    <a:pt x="31" y="31"/>
                  </a:lnTo>
                  <a:lnTo>
                    <a:pt x="25" y="39"/>
                  </a:lnTo>
                  <a:lnTo>
                    <a:pt x="18" y="47"/>
                  </a:lnTo>
                  <a:lnTo>
                    <a:pt x="13" y="56"/>
                  </a:lnTo>
                  <a:lnTo>
                    <a:pt x="9" y="66"/>
                  </a:lnTo>
                  <a:lnTo>
                    <a:pt x="4" y="76"/>
                  </a:lnTo>
                  <a:lnTo>
                    <a:pt x="2" y="86"/>
                  </a:lnTo>
                  <a:lnTo>
                    <a:pt x="0" y="97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0" y="119"/>
                  </a:lnTo>
                  <a:lnTo>
                    <a:pt x="2" y="129"/>
                  </a:lnTo>
                  <a:lnTo>
                    <a:pt x="4" y="140"/>
                  </a:lnTo>
                  <a:lnTo>
                    <a:pt x="9" y="150"/>
                  </a:lnTo>
                  <a:lnTo>
                    <a:pt x="13" y="159"/>
                  </a:lnTo>
                  <a:lnTo>
                    <a:pt x="18" y="169"/>
                  </a:lnTo>
                  <a:lnTo>
                    <a:pt x="25" y="177"/>
                  </a:lnTo>
                  <a:lnTo>
                    <a:pt x="31" y="185"/>
                  </a:lnTo>
                  <a:lnTo>
                    <a:pt x="39" y="192"/>
                  </a:lnTo>
                  <a:lnTo>
                    <a:pt x="47" y="198"/>
                  </a:lnTo>
                  <a:lnTo>
                    <a:pt x="57" y="203"/>
                  </a:lnTo>
                  <a:lnTo>
                    <a:pt x="65" y="208"/>
                  </a:lnTo>
                  <a:lnTo>
                    <a:pt x="76" y="212"/>
                  </a:lnTo>
                  <a:lnTo>
                    <a:pt x="86" y="214"/>
                  </a:lnTo>
                  <a:lnTo>
                    <a:pt x="96" y="216"/>
                  </a:lnTo>
                  <a:lnTo>
                    <a:pt x="108" y="216"/>
                  </a:lnTo>
                  <a:lnTo>
                    <a:pt x="108" y="216"/>
                  </a:lnTo>
                  <a:lnTo>
                    <a:pt x="119" y="216"/>
                  </a:lnTo>
                  <a:lnTo>
                    <a:pt x="130" y="214"/>
                  </a:lnTo>
                  <a:lnTo>
                    <a:pt x="140" y="212"/>
                  </a:lnTo>
                  <a:lnTo>
                    <a:pt x="150" y="208"/>
                  </a:lnTo>
                  <a:lnTo>
                    <a:pt x="160" y="203"/>
                  </a:lnTo>
                  <a:lnTo>
                    <a:pt x="168" y="198"/>
                  </a:lnTo>
                  <a:lnTo>
                    <a:pt x="177" y="192"/>
                  </a:lnTo>
                  <a:lnTo>
                    <a:pt x="184" y="185"/>
                  </a:lnTo>
                  <a:lnTo>
                    <a:pt x="192" y="177"/>
                  </a:lnTo>
                  <a:lnTo>
                    <a:pt x="198" y="169"/>
                  </a:lnTo>
                  <a:lnTo>
                    <a:pt x="204" y="159"/>
                  </a:lnTo>
                  <a:lnTo>
                    <a:pt x="208" y="150"/>
                  </a:lnTo>
                  <a:lnTo>
                    <a:pt x="211" y="140"/>
                  </a:lnTo>
                  <a:lnTo>
                    <a:pt x="214" y="129"/>
                  </a:lnTo>
                  <a:lnTo>
                    <a:pt x="217" y="119"/>
                  </a:lnTo>
                  <a:lnTo>
                    <a:pt x="217" y="108"/>
                  </a:lnTo>
                  <a:lnTo>
                    <a:pt x="217" y="108"/>
                  </a:lnTo>
                  <a:lnTo>
                    <a:pt x="217" y="97"/>
                  </a:lnTo>
                  <a:lnTo>
                    <a:pt x="214" y="86"/>
                  </a:lnTo>
                  <a:lnTo>
                    <a:pt x="211" y="76"/>
                  </a:lnTo>
                  <a:lnTo>
                    <a:pt x="208" y="66"/>
                  </a:lnTo>
                  <a:lnTo>
                    <a:pt x="204" y="56"/>
                  </a:lnTo>
                  <a:lnTo>
                    <a:pt x="198" y="47"/>
                  </a:lnTo>
                  <a:lnTo>
                    <a:pt x="192" y="39"/>
                  </a:lnTo>
                  <a:lnTo>
                    <a:pt x="184" y="31"/>
                  </a:lnTo>
                  <a:lnTo>
                    <a:pt x="177" y="24"/>
                  </a:lnTo>
                  <a:lnTo>
                    <a:pt x="168" y="18"/>
                  </a:lnTo>
                  <a:lnTo>
                    <a:pt x="160" y="12"/>
                  </a:lnTo>
                  <a:lnTo>
                    <a:pt x="150" y="8"/>
                  </a:lnTo>
                  <a:lnTo>
                    <a:pt x="140" y="4"/>
                  </a:lnTo>
                  <a:lnTo>
                    <a:pt x="130" y="2"/>
                  </a:lnTo>
                  <a:lnTo>
                    <a:pt x="119" y="0"/>
                  </a:lnTo>
                  <a:lnTo>
                    <a:pt x="108" y="0"/>
                  </a:lnTo>
                  <a:lnTo>
                    <a:pt x="10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Freeform 179">
              <a:extLst>
                <a:ext uri="{FF2B5EF4-FFF2-40B4-BE49-F238E27FC236}">
                  <a16:creationId xmlns:a16="http://schemas.microsoft.com/office/drawing/2014/main" id="{55E3B3CA-BABE-43AC-B069-E988D17CA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1" y="2328"/>
              <a:ext cx="31" cy="31"/>
            </a:xfrm>
            <a:custGeom>
              <a:avLst/>
              <a:gdLst>
                <a:gd name="T0" fmla="*/ 109 w 217"/>
                <a:gd name="T1" fmla="*/ 0 h 216"/>
                <a:gd name="T2" fmla="*/ 86 w 217"/>
                <a:gd name="T3" fmla="*/ 2 h 216"/>
                <a:gd name="T4" fmla="*/ 66 w 217"/>
                <a:gd name="T5" fmla="*/ 8 h 216"/>
                <a:gd name="T6" fmla="*/ 48 w 217"/>
                <a:gd name="T7" fmla="*/ 18 h 216"/>
                <a:gd name="T8" fmla="*/ 32 w 217"/>
                <a:gd name="T9" fmla="*/ 31 h 216"/>
                <a:gd name="T10" fmla="*/ 19 w 217"/>
                <a:gd name="T11" fmla="*/ 47 h 216"/>
                <a:gd name="T12" fmla="*/ 9 w 217"/>
                <a:gd name="T13" fmla="*/ 66 h 216"/>
                <a:gd name="T14" fmla="*/ 3 w 217"/>
                <a:gd name="T15" fmla="*/ 86 h 216"/>
                <a:gd name="T16" fmla="*/ 0 w 217"/>
                <a:gd name="T17" fmla="*/ 108 h 216"/>
                <a:gd name="T18" fmla="*/ 0 w 217"/>
                <a:gd name="T19" fmla="*/ 119 h 216"/>
                <a:gd name="T20" fmla="*/ 5 w 217"/>
                <a:gd name="T21" fmla="*/ 140 h 216"/>
                <a:gd name="T22" fmla="*/ 13 w 217"/>
                <a:gd name="T23" fmla="*/ 159 h 216"/>
                <a:gd name="T24" fmla="*/ 25 w 217"/>
                <a:gd name="T25" fmla="*/ 177 h 216"/>
                <a:gd name="T26" fmla="*/ 39 w 217"/>
                <a:gd name="T27" fmla="*/ 192 h 216"/>
                <a:gd name="T28" fmla="*/ 57 w 217"/>
                <a:gd name="T29" fmla="*/ 203 h 216"/>
                <a:gd name="T30" fmla="*/ 77 w 217"/>
                <a:gd name="T31" fmla="*/ 212 h 216"/>
                <a:gd name="T32" fmla="*/ 98 w 217"/>
                <a:gd name="T33" fmla="*/ 216 h 216"/>
                <a:gd name="T34" fmla="*/ 109 w 217"/>
                <a:gd name="T35" fmla="*/ 216 h 216"/>
                <a:gd name="T36" fmla="*/ 130 w 217"/>
                <a:gd name="T37" fmla="*/ 214 h 216"/>
                <a:gd name="T38" fmla="*/ 151 w 217"/>
                <a:gd name="T39" fmla="*/ 208 h 216"/>
                <a:gd name="T40" fmla="*/ 169 w 217"/>
                <a:gd name="T41" fmla="*/ 198 h 216"/>
                <a:gd name="T42" fmla="*/ 185 w 217"/>
                <a:gd name="T43" fmla="*/ 185 h 216"/>
                <a:gd name="T44" fmla="*/ 199 w 217"/>
                <a:gd name="T45" fmla="*/ 169 h 216"/>
                <a:gd name="T46" fmla="*/ 209 w 217"/>
                <a:gd name="T47" fmla="*/ 150 h 216"/>
                <a:gd name="T48" fmla="*/ 215 w 217"/>
                <a:gd name="T49" fmla="*/ 129 h 216"/>
                <a:gd name="T50" fmla="*/ 217 w 217"/>
                <a:gd name="T51" fmla="*/ 108 h 216"/>
                <a:gd name="T52" fmla="*/ 217 w 217"/>
                <a:gd name="T53" fmla="*/ 97 h 216"/>
                <a:gd name="T54" fmla="*/ 213 w 217"/>
                <a:gd name="T55" fmla="*/ 76 h 216"/>
                <a:gd name="T56" fmla="*/ 204 w 217"/>
                <a:gd name="T57" fmla="*/ 56 h 216"/>
                <a:gd name="T58" fmla="*/ 192 w 217"/>
                <a:gd name="T59" fmla="*/ 39 h 216"/>
                <a:gd name="T60" fmla="*/ 177 w 217"/>
                <a:gd name="T61" fmla="*/ 24 h 216"/>
                <a:gd name="T62" fmla="*/ 160 w 217"/>
                <a:gd name="T63" fmla="*/ 12 h 216"/>
                <a:gd name="T64" fmla="*/ 141 w 217"/>
                <a:gd name="T65" fmla="*/ 4 h 216"/>
                <a:gd name="T66" fmla="*/ 120 w 217"/>
                <a:gd name="T67" fmla="*/ 0 h 216"/>
                <a:gd name="T68" fmla="*/ 109 w 217"/>
                <a:gd name="T69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7" h="216">
                  <a:moveTo>
                    <a:pt x="109" y="0"/>
                  </a:moveTo>
                  <a:lnTo>
                    <a:pt x="109" y="0"/>
                  </a:lnTo>
                  <a:lnTo>
                    <a:pt x="98" y="0"/>
                  </a:lnTo>
                  <a:lnTo>
                    <a:pt x="86" y="2"/>
                  </a:lnTo>
                  <a:lnTo>
                    <a:pt x="77" y="4"/>
                  </a:lnTo>
                  <a:lnTo>
                    <a:pt x="66" y="8"/>
                  </a:lnTo>
                  <a:lnTo>
                    <a:pt x="57" y="12"/>
                  </a:lnTo>
                  <a:lnTo>
                    <a:pt x="48" y="18"/>
                  </a:lnTo>
                  <a:lnTo>
                    <a:pt x="39" y="24"/>
                  </a:lnTo>
                  <a:lnTo>
                    <a:pt x="32" y="31"/>
                  </a:lnTo>
                  <a:lnTo>
                    <a:pt x="25" y="39"/>
                  </a:lnTo>
                  <a:lnTo>
                    <a:pt x="19" y="47"/>
                  </a:lnTo>
                  <a:lnTo>
                    <a:pt x="13" y="56"/>
                  </a:lnTo>
                  <a:lnTo>
                    <a:pt x="9" y="66"/>
                  </a:lnTo>
                  <a:lnTo>
                    <a:pt x="5" y="76"/>
                  </a:lnTo>
                  <a:lnTo>
                    <a:pt x="3" y="86"/>
                  </a:lnTo>
                  <a:lnTo>
                    <a:pt x="0" y="97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0" y="119"/>
                  </a:lnTo>
                  <a:lnTo>
                    <a:pt x="3" y="129"/>
                  </a:lnTo>
                  <a:lnTo>
                    <a:pt x="5" y="140"/>
                  </a:lnTo>
                  <a:lnTo>
                    <a:pt x="9" y="150"/>
                  </a:lnTo>
                  <a:lnTo>
                    <a:pt x="13" y="159"/>
                  </a:lnTo>
                  <a:lnTo>
                    <a:pt x="19" y="169"/>
                  </a:lnTo>
                  <a:lnTo>
                    <a:pt x="25" y="177"/>
                  </a:lnTo>
                  <a:lnTo>
                    <a:pt x="32" y="185"/>
                  </a:lnTo>
                  <a:lnTo>
                    <a:pt x="39" y="192"/>
                  </a:lnTo>
                  <a:lnTo>
                    <a:pt x="48" y="198"/>
                  </a:lnTo>
                  <a:lnTo>
                    <a:pt x="57" y="203"/>
                  </a:lnTo>
                  <a:lnTo>
                    <a:pt x="66" y="208"/>
                  </a:lnTo>
                  <a:lnTo>
                    <a:pt x="77" y="212"/>
                  </a:lnTo>
                  <a:lnTo>
                    <a:pt x="86" y="214"/>
                  </a:lnTo>
                  <a:lnTo>
                    <a:pt x="98" y="216"/>
                  </a:lnTo>
                  <a:lnTo>
                    <a:pt x="109" y="216"/>
                  </a:lnTo>
                  <a:lnTo>
                    <a:pt x="109" y="216"/>
                  </a:lnTo>
                  <a:lnTo>
                    <a:pt x="120" y="216"/>
                  </a:lnTo>
                  <a:lnTo>
                    <a:pt x="130" y="214"/>
                  </a:lnTo>
                  <a:lnTo>
                    <a:pt x="141" y="212"/>
                  </a:lnTo>
                  <a:lnTo>
                    <a:pt x="151" y="208"/>
                  </a:lnTo>
                  <a:lnTo>
                    <a:pt x="160" y="203"/>
                  </a:lnTo>
                  <a:lnTo>
                    <a:pt x="169" y="198"/>
                  </a:lnTo>
                  <a:lnTo>
                    <a:pt x="177" y="192"/>
                  </a:lnTo>
                  <a:lnTo>
                    <a:pt x="185" y="185"/>
                  </a:lnTo>
                  <a:lnTo>
                    <a:pt x="192" y="177"/>
                  </a:lnTo>
                  <a:lnTo>
                    <a:pt x="199" y="169"/>
                  </a:lnTo>
                  <a:lnTo>
                    <a:pt x="204" y="159"/>
                  </a:lnTo>
                  <a:lnTo>
                    <a:pt x="209" y="150"/>
                  </a:lnTo>
                  <a:lnTo>
                    <a:pt x="213" y="140"/>
                  </a:lnTo>
                  <a:lnTo>
                    <a:pt x="215" y="129"/>
                  </a:lnTo>
                  <a:lnTo>
                    <a:pt x="217" y="119"/>
                  </a:lnTo>
                  <a:lnTo>
                    <a:pt x="217" y="108"/>
                  </a:lnTo>
                  <a:lnTo>
                    <a:pt x="217" y="108"/>
                  </a:lnTo>
                  <a:lnTo>
                    <a:pt x="217" y="97"/>
                  </a:lnTo>
                  <a:lnTo>
                    <a:pt x="215" y="86"/>
                  </a:lnTo>
                  <a:lnTo>
                    <a:pt x="213" y="76"/>
                  </a:lnTo>
                  <a:lnTo>
                    <a:pt x="209" y="66"/>
                  </a:lnTo>
                  <a:lnTo>
                    <a:pt x="204" y="56"/>
                  </a:lnTo>
                  <a:lnTo>
                    <a:pt x="199" y="47"/>
                  </a:lnTo>
                  <a:lnTo>
                    <a:pt x="192" y="39"/>
                  </a:lnTo>
                  <a:lnTo>
                    <a:pt x="185" y="31"/>
                  </a:lnTo>
                  <a:lnTo>
                    <a:pt x="177" y="24"/>
                  </a:lnTo>
                  <a:lnTo>
                    <a:pt x="169" y="18"/>
                  </a:lnTo>
                  <a:lnTo>
                    <a:pt x="160" y="12"/>
                  </a:lnTo>
                  <a:lnTo>
                    <a:pt x="151" y="8"/>
                  </a:lnTo>
                  <a:lnTo>
                    <a:pt x="141" y="4"/>
                  </a:lnTo>
                  <a:lnTo>
                    <a:pt x="130" y="2"/>
                  </a:lnTo>
                  <a:lnTo>
                    <a:pt x="120" y="0"/>
                  </a:lnTo>
                  <a:lnTo>
                    <a:pt x="109" y="0"/>
                  </a:lnTo>
                  <a:lnTo>
                    <a:pt x="10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Freeform 180">
              <a:extLst>
                <a:ext uri="{FF2B5EF4-FFF2-40B4-BE49-F238E27FC236}">
                  <a16:creationId xmlns:a16="http://schemas.microsoft.com/office/drawing/2014/main" id="{A4E05856-5D60-43CC-B761-75EBA29ED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" y="2115"/>
              <a:ext cx="57" cy="35"/>
            </a:xfrm>
            <a:custGeom>
              <a:avLst/>
              <a:gdLst>
                <a:gd name="T0" fmla="*/ 0 w 396"/>
                <a:gd name="T1" fmla="*/ 45 h 245"/>
                <a:gd name="T2" fmla="*/ 0 w 396"/>
                <a:gd name="T3" fmla="*/ 45 h 245"/>
                <a:gd name="T4" fmla="*/ 1 w 396"/>
                <a:gd name="T5" fmla="*/ 66 h 245"/>
                <a:gd name="T6" fmla="*/ 3 w 396"/>
                <a:gd name="T7" fmla="*/ 85 h 245"/>
                <a:gd name="T8" fmla="*/ 8 w 396"/>
                <a:gd name="T9" fmla="*/ 104 h 245"/>
                <a:gd name="T10" fmla="*/ 15 w 396"/>
                <a:gd name="T11" fmla="*/ 122 h 245"/>
                <a:gd name="T12" fmla="*/ 23 w 396"/>
                <a:gd name="T13" fmla="*/ 139 h 245"/>
                <a:gd name="T14" fmla="*/ 33 w 396"/>
                <a:gd name="T15" fmla="*/ 157 h 245"/>
                <a:gd name="T16" fmla="*/ 45 w 396"/>
                <a:gd name="T17" fmla="*/ 172 h 245"/>
                <a:gd name="T18" fmla="*/ 58 w 396"/>
                <a:gd name="T19" fmla="*/ 186 h 245"/>
                <a:gd name="T20" fmla="*/ 71 w 396"/>
                <a:gd name="T21" fmla="*/ 198 h 245"/>
                <a:gd name="T22" fmla="*/ 87 w 396"/>
                <a:gd name="T23" fmla="*/ 210 h 245"/>
                <a:gd name="T24" fmla="*/ 104 w 396"/>
                <a:gd name="T25" fmla="*/ 220 h 245"/>
                <a:gd name="T26" fmla="*/ 121 w 396"/>
                <a:gd name="T27" fmla="*/ 228 h 245"/>
                <a:gd name="T28" fmla="*/ 139 w 396"/>
                <a:gd name="T29" fmla="*/ 235 h 245"/>
                <a:gd name="T30" fmla="*/ 158 w 396"/>
                <a:gd name="T31" fmla="*/ 240 h 245"/>
                <a:gd name="T32" fmla="*/ 178 w 396"/>
                <a:gd name="T33" fmla="*/ 244 h 245"/>
                <a:gd name="T34" fmla="*/ 198 w 396"/>
                <a:gd name="T35" fmla="*/ 245 h 245"/>
                <a:gd name="T36" fmla="*/ 198 w 396"/>
                <a:gd name="T37" fmla="*/ 245 h 245"/>
                <a:gd name="T38" fmla="*/ 218 w 396"/>
                <a:gd name="T39" fmla="*/ 244 h 245"/>
                <a:gd name="T40" fmla="*/ 238 w 396"/>
                <a:gd name="T41" fmla="*/ 240 h 245"/>
                <a:gd name="T42" fmla="*/ 257 w 396"/>
                <a:gd name="T43" fmla="*/ 235 h 245"/>
                <a:gd name="T44" fmla="*/ 275 w 396"/>
                <a:gd name="T45" fmla="*/ 228 h 245"/>
                <a:gd name="T46" fmla="*/ 292 w 396"/>
                <a:gd name="T47" fmla="*/ 220 h 245"/>
                <a:gd name="T48" fmla="*/ 310 w 396"/>
                <a:gd name="T49" fmla="*/ 210 h 245"/>
                <a:gd name="T50" fmla="*/ 325 w 396"/>
                <a:gd name="T51" fmla="*/ 198 h 245"/>
                <a:gd name="T52" fmla="*/ 339 w 396"/>
                <a:gd name="T53" fmla="*/ 186 h 245"/>
                <a:gd name="T54" fmla="*/ 351 w 396"/>
                <a:gd name="T55" fmla="*/ 172 h 245"/>
                <a:gd name="T56" fmla="*/ 363 w 396"/>
                <a:gd name="T57" fmla="*/ 157 h 245"/>
                <a:gd name="T58" fmla="*/ 373 w 396"/>
                <a:gd name="T59" fmla="*/ 139 h 245"/>
                <a:gd name="T60" fmla="*/ 381 w 396"/>
                <a:gd name="T61" fmla="*/ 122 h 245"/>
                <a:gd name="T62" fmla="*/ 388 w 396"/>
                <a:gd name="T63" fmla="*/ 104 h 245"/>
                <a:gd name="T64" fmla="*/ 393 w 396"/>
                <a:gd name="T65" fmla="*/ 85 h 245"/>
                <a:gd name="T66" fmla="*/ 395 w 396"/>
                <a:gd name="T67" fmla="*/ 66 h 245"/>
                <a:gd name="T68" fmla="*/ 396 w 396"/>
                <a:gd name="T69" fmla="*/ 45 h 245"/>
                <a:gd name="T70" fmla="*/ 396 w 396"/>
                <a:gd name="T71" fmla="*/ 45 h 245"/>
                <a:gd name="T72" fmla="*/ 396 w 396"/>
                <a:gd name="T73" fmla="*/ 33 h 245"/>
                <a:gd name="T74" fmla="*/ 395 w 396"/>
                <a:gd name="T75" fmla="*/ 23 h 245"/>
                <a:gd name="T76" fmla="*/ 391 w 396"/>
                <a:gd name="T77" fmla="*/ 0 h 245"/>
                <a:gd name="T78" fmla="*/ 5 w 396"/>
                <a:gd name="T79" fmla="*/ 0 h 245"/>
                <a:gd name="T80" fmla="*/ 5 w 396"/>
                <a:gd name="T81" fmla="*/ 0 h 245"/>
                <a:gd name="T82" fmla="*/ 1 w 396"/>
                <a:gd name="T83" fmla="*/ 23 h 245"/>
                <a:gd name="T84" fmla="*/ 0 w 396"/>
                <a:gd name="T85" fmla="*/ 33 h 245"/>
                <a:gd name="T86" fmla="*/ 0 w 396"/>
                <a:gd name="T87" fmla="*/ 45 h 245"/>
                <a:gd name="T88" fmla="*/ 0 w 396"/>
                <a:gd name="T89" fmla="*/ 45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96" h="245">
                  <a:moveTo>
                    <a:pt x="0" y="45"/>
                  </a:moveTo>
                  <a:lnTo>
                    <a:pt x="0" y="45"/>
                  </a:lnTo>
                  <a:lnTo>
                    <a:pt x="1" y="66"/>
                  </a:lnTo>
                  <a:lnTo>
                    <a:pt x="3" y="85"/>
                  </a:lnTo>
                  <a:lnTo>
                    <a:pt x="8" y="104"/>
                  </a:lnTo>
                  <a:lnTo>
                    <a:pt x="15" y="122"/>
                  </a:lnTo>
                  <a:lnTo>
                    <a:pt x="23" y="139"/>
                  </a:lnTo>
                  <a:lnTo>
                    <a:pt x="33" y="157"/>
                  </a:lnTo>
                  <a:lnTo>
                    <a:pt x="45" y="172"/>
                  </a:lnTo>
                  <a:lnTo>
                    <a:pt x="58" y="186"/>
                  </a:lnTo>
                  <a:lnTo>
                    <a:pt x="71" y="198"/>
                  </a:lnTo>
                  <a:lnTo>
                    <a:pt x="87" y="210"/>
                  </a:lnTo>
                  <a:lnTo>
                    <a:pt x="104" y="220"/>
                  </a:lnTo>
                  <a:lnTo>
                    <a:pt x="121" y="228"/>
                  </a:lnTo>
                  <a:lnTo>
                    <a:pt x="139" y="235"/>
                  </a:lnTo>
                  <a:lnTo>
                    <a:pt x="158" y="240"/>
                  </a:lnTo>
                  <a:lnTo>
                    <a:pt x="178" y="244"/>
                  </a:lnTo>
                  <a:lnTo>
                    <a:pt x="198" y="245"/>
                  </a:lnTo>
                  <a:lnTo>
                    <a:pt x="198" y="245"/>
                  </a:lnTo>
                  <a:lnTo>
                    <a:pt x="218" y="244"/>
                  </a:lnTo>
                  <a:lnTo>
                    <a:pt x="238" y="240"/>
                  </a:lnTo>
                  <a:lnTo>
                    <a:pt x="257" y="235"/>
                  </a:lnTo>
                  <a:lnTo>
                    <a:pt x="275" y="228"/>
                  </a:lnTo>
                  <a:lnTo>
                    <a:pt x="292" y="220"/>
                  </a:lnTo>
                  <a:lnTo>
                    <a:pt x="310" y="210"/>
                  </a:lnTo>
                  <a:lnTo>
                    <a:pt x="325" y="198"/>
                  </a:lnTo>
                  <a:lnTo>
                    <a:pt x="339" y="186"/>
                  </a:lnTo>
                  <a:lnTo>
                    <a:pt x="351" y="172"/>
                  </a:lnTo>
                  <a:lnTo>
                    <a:pt x="363" y="157"/>
                  </a:lnTo>
                  <a:lnTo>
                    <a:pt x="373" y="139"/>
                  </a:lnTo>
                  <a:lnTo>
                    <a:pt x="381" y="122"/>
                  </a:lnTo>
                  <a:lnTo>
                    <a:pt x="388" y="104"/>
                  </a:lnTo>
                  <a:lnTo>
                    <a:pt x="393" y="85"/>
                  </a:lnTo>
                  <a:lnTo>
                    <a:pt x="395" y="66"/>
                  </a:lnTo>
                  <a:lnTo>
                    <a:pt x="396" y="45"/>
                  </a:lnTo>
                  <a:lnTo>
                    <a:pt x="396" y="45"/>
                  </a:lnTo>
                  <a:lnTo>
                    <a:pt x="396" y="33"/>
                  </a:lnTo>
                  <a:lnTo>
                    <a:pt x="395" y="23"/>
                  </a:lnTo>
                  <a:lnTo>
                    <a:pt x="391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1" y="23"/>
                  </a:lnTo>
                  <a:lnTo>
                    <a:pt x="0" y="33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Freeform 181">
              <a:extLst>
                <a:ext uri="{FF2B5EF4-FFF2-40B4-BE49-F238E27FC236}">
                  <a16:creationId xmlns:a16="http://schemas.microsoft.com/office/drawing/2014/main" id="{3140E84D-3592-4C05-BEA4-94ED928293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2" y="2073"/>
              <a:ext cx="78" cy="33"/>
            </a:xfrm>
            <a:custGeom>
              <a:avLst/>
              <a:gdLst>
                <a:gd name="T0" fmla="*/ 34 w 542"/>
                <a:gd name="T1" fmla="*/ 233 h 233"/>
                <a:gd name="T2" fmla="*/ 542 w 542"/>
                <a:gd name="T3" fmla="*/ 233 h 233"/>
                <a:gd name="T4" fmla="*/ 523 w 542"/>
                <a:gd name="T5" fmla="*/ 43 h 233"/>
                <a:gd name="T6" fmla="*/ 523 w 542"/>
                <a:gd name="T7" fmla="*/ 43 h 233"/>
                <a:gd name="T8" fmla="*/ 521 w 542"/>
                <a:gd name="T9" fmla="*/ 35 h 233"/>
                <a:gd name="T10" fmla="*/ 517 w 542"/>
                <a:gd name="T11" fmla="*/ 26 h 233"/>
                <a:gd name="T12" fmla="*/ 513 w 542"/>
                <a:gd name="T13" fmla="*/ 20 h 233"/>
                <a:gd name="T14" fmla="*/ 508 w 542"/>
                <a:gd name="T15" fmla="*/ 13 h 233"/>
                <a:gd name="T16" fmla="*/ 500 w 542"/>
                <a:gd name="T17" fmla="*/ 8 h 233"/>
                <a:gd name="T18" fmla="*/ 493 w 542"/>
                <a:gd name="T19" fmla="*/ 3 h 233"/>
                <a:gd name="T20" fmla="*/ 484 w 542"/>
                <a:gd name="T21" fmla="*/ 1 h 233"/>
                <a:gd name="T22" fmla="*/ 475 w 542"/>
                <a:gd name="T23" fmla="*/ 0 h 233"/>
                <a:gd name="T24" fmla="*/ 206 w 542"/>
                <a:gd name="T25" fmla="*/ 0 h 233"/>
                <a:gd name="T26" fmla="*/ 206 w 542"/>
                <a:gd name="T27" fmla="*/ 0 h 233"/>
                <a:gd name="T28" fmla="*/ 198 w 542"/>
                <a:gd name="T29" fmla="*/ 1 h 233"/>
                <a:gd name="T30" fmla="*/ 190 w 542"/>
                <a:gd name="T31" fmla="*/ 3 h 233"/>
                <a:gd name="T32" fmla="*/ 183 w 542"/>
                <a:gd name="T33" fmla="*/ 8 h 233"/>
                <a:gd name="T34" fmla="*/ 175 w 542"/>
                <a:gd name="T35" fmla="*/ 12 h 233"/>
                <a:gd name="T36" fmla="*/ 170 w 542"/>
                <a:gd name="T37" fmla="*/ 18 h 233"/>
                <a:gd name="T38" fmla="*/ 166 w 542"/>
                <a:gd name="T39" fmla="*/ 25 h 233"/>
                <a:gd name="T40" fmla="*/ 161 w 542"/>
                <a:gd name="T41" fmla="*/ 33 h 233"/>
                <a:gd name="T42" fmla="*/ 160 w 542"/>
                <a:gd name="T43" fmla="*/ 41 h 233"/>
                <a:gd name="T44" fmla="*/ 147 w 542"/>
                <a:gd name="T45" fmla="*/ 132 h 233"/>
                <a:gd name="T46" fmla="*/ 25 w 542"/>
                <a:gd name="T47" fmla="*/ 166 h 233"/>
                <a:gd name="T48" fmla="*/ 25 w 542"/>
                <a:gd name="T49" fmla="*/ 166 h 233"/>
                <a:gd name="T50" fmla="*/ 20 w 542"/>
                <a:gd name="T51" fmla="*/ 169 h 233"/>
                <a:gd name="T52" fmla="*/ 14 w 542"/>
                <a:gd name="T53" fmla="*/ 171 h 233"/>
                <a:gd name="T54" fmla="*/ 11 w 542"/>
                <a:gd name="T55" fmla="*/ 174 h 233"/>
                <a:gd name="T56" fmla="*/ 7 w 542"/>
                <a:gd name="T57" fmla="*/ 178 h 233"/>
                <a:gd name="T58" fmla="*/ 4 w 542"/>
                <a:gd name="T59" fmla="*/ 183 h 233"/>
                <a:gd name="T60" fmla="*/ 1 w 542"/>
                <a:gd name="T61" fmla="*/ 188 h 233"/>
                <a:gd name="T62" fmla="*/ 0 w 542"/>
                <a:gd name="T63" fmla="*/ 193 h 233"/>
                <a:gd name="T64" fmla="*/ 0 w 542"/>
                <a:gd name="T65" fmla="*/ 199 h 233"/>
                <a:gd name="T66" fmla="*/ 0 w 542"/>
                <a:gd name="T67" fmla="*/ 199 h 233"/>
                <a:gd name="T68" fmla="*/ 0 w 542"/>
                <a:gd name="T69" fmla="*/ 205 h 233"/>
                <a:gd name="T70" fmla="*/ 2 w 542"/>
                <a:gd name="T71" fmla="*/ 211 h 233"/>
                <a:gd name="T72" fmla="*/ 6 w 542"/>
                <a:gd name="T73" fmla="*/ 218 h 233"/>
                <a:gd name="T74" fmla="*/ 10 w 542"/>
                <a:gd name="T75" fmla="*/ 222 h 233"/>
                <a:gd name="T76" fmla="*/ 15 w 542"/>
                <a:gd name="T77" fmla="*/ 226 h 233"/>
                <a:gd name="T78" fmla="*/ 21 w 542"/>
                <a:gd name="T79" fmla="*/ 230 h 233"/>
                <a:gd name="T80" fmla="*/ 27 w 542"/>
                <a:gd name="T81" fmla="*/ 232 h 233"/>
                <a:gd name="T82" fmla="*/ 34 w 542"/>
                <a:gd name="T83" fmla="*/ 233 h 233"/>
                <a:gd name="T84" fmla="*/ 34 w 542"/>
                <a:gd name="T85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42" h="233">
                  <a:moveTo>
                    <a:pt x="34" y="233"/>
                  </a:moveTo>
                  <a:lnTo>
                    <a:pt x="542" y="233"/>
                  </a:lnTo>
                  <a:lnTo>
                    <a:pt x="523" y="43"/>
                  </a:lnTo>
                  <a:lnTo>
                    <a:pt x="523" y="43"/>
                  </a:lnTo>
                  <a:lnTo>
                    <a:pt x="521" y="35"/>
                  </a:lnTo>
                  <a:lnTo>
                    <a:pt x="517" y="26"/>
                  </a:lnTo>
                  <a:lnTo>
                    <a:pt x="513" y="20"/>
                  </a:lnTo>
                  <a:lnTo>
                    <a:pt x="508" y="13"/>
                  </a:lnTo>
                  <a:lnTo>
                    <a:pt x="500" y="8"/>
                  </a:lnTo>
                  <a:lnTo>
                    <a:pt x="493" y="3"/>
                  </a:lnTo>
                  <a:lnTo>
                    <a:pt x="484" y="1"/>
                  </a:lnTo>
                  <a:lnTo>
                    <a:pt x="475" y="0"/>
                  </a:lnTo>
                  <a:lnTo>
                    <a:pt x="206" y="0"/>
                  </a:lnTo>
                  <a:lnTo>
                    <a:pt x="206" y="0"/>
                  </a:lnTo>
                  <a:lnTo>
                    <a:pt x="198" y="1"/>
                  </a:lnTo>
                  <a:lnTo>
                    <a:pt x="190" y="3"/>
                  </a:lnTo>
                  <a:lnTo>
                    <a:pt x="183" y="8"/>
                  </a:lnTo>
                  <a:lnTo>
                    <a:pt x="175" y="12"/>
                  </a:lnTo>
                  <a:lnTo>
                    <a:pt x="170" y="18"/>
                  </a:lnTo>
                  <a:lnTo>
                    <a:pt x="166" y="25"/>
                  </a:lnTo>
                  <a:lnTo>
                    <a:pt x="161" y="33"/>
                  </a:lnTo>
                  <a:lnTo>
                    <a:pt x="160" y="41"/>
                  </a:lnTo>
                  <a:lnTo>
                    <a:pt x="147" y="132"/>
                  </a:lnTo>
                  <a:lnTo>
                    <a:pt x="25" y="166"/>
                  </a:lnTo>
                  <a:lnTo>
                    <a:pt x="25" y="166"/>
                  </a:lnTo>
                  <a:lnTo>
                    <a:pt x="20" y="169"/>
                  </a:lnTo>
                  <a:lnTo>
                    <a:pt x="14" y="171"/>
                  </a:lnTo>
                  <a:lnTo>
                    <a:pt x="11" y="174"/>
                  </a:lnTo>
                  <a:lnTo>
                    <a:pt x="7" y="178"/>
                  </a:lnTo>
                  <a:lnTo>
                    <a:pt x="4" y="183"/>
                  </a:lnTo>
                  <a:lnTo>
                    <a:pt x="1" y="188"/>
                  </a:lnTo>
                  <a:lnTo>
                    <a:pt x="0" y="193"/>
                  </a:lnTo>
                  <a:lnTo>
                    <a:pt x="0" y="199"/>
                  </a:lnTo>
                  <a:lnTo>
                    <a:pt x="0" y="199"/>
                  </a:lnTo>
                  <a:lnTo>
                    <a:pt x="0" y="205"/>
                  </a:lnTo>
                  <a:lnTo>
                    <a:pt x="2" y="211"/>
                  </a:lnTo>
                  <a:lnTo>
                    <a:pt x="6" y="218"/>
                  </a:lnTo>
                  <a:lnTo>
                    <a:pt x="10" y="222"/>
                  </a:lnTo>
                  <a:lnTo>
                    <a:pt x="15" y="226"/>
                  </a:lnTo>
                  <a:lnTo>
                    <a:pt x="21" y="230"/>
                  </a:lnTo>
                  <a:lnTo>
                    <a:pt x="27" y="232"/>
                  </a:lnTo>
                  <a:lnTo>
                    <a:pt x="34" y="233"/>
                  </a:lnTo>
                  <a:lnTo>
                    <a:pt x="34" y="2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Freeform 182">
              <a:extLst>
                <a:ext uri="{FF2B5EF4-FFF2-40B4-BE49-F238E27FC236}">
                  <a16:creationId xmlns:a16="http://schemas.microsoft.com/office/drawing/2014/main" id="{0EFC0A41-9940-485F-A66C-E510508E8B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50" y="2158"/>
              <a:ext cx="577" cy="394"/>
            </a:xfrm>
            <a:custGeom>
              <a:avLst/>
              <a:gdLst>
                <a:gd name="T0" fmla="*/ 3918 w 4037"/>
                <a:gd name="T1" fmla="*/ 735 h 2755"/>
                <a:gd name="T2" fmla="*/ 3797 w 4037"/>
                <a:gd name="T3" fmla="*/ 155 h 2755"/>
                <a:gd name="T4" fmla="*/ 3790 w 4037"/>
                <a:gd name="T5" fmla="*/ 132 h 2755"/>
                <a:gd name="T6" fmla="*/ 3752 w 4037"/>
                <a:gd name="T7" fmla="*/ 84 h 2755"/>
                <a:gd name="T8" fmla="*/ 3664 w 4037"/>
                <a:gd name="T9" fmla="*/ 41 h 2755"/>
                <a:gd name="T10" fmla="*/ 3490 w 4037"/>
                <a:gd name="T11" fmla="*/ 5 h 2755"/>
                <a:gd name="T12" fmla="*/ 3313 w 4037"/>
                <a:gd name="T13" fmla="*/ 1 h 2755"/>
                <a:gd name="T14" fmla="*/ 3137 w 4037"/>
                <a:gd name="T15" fmla="*/ 24 h 2755"/>
                <a:gd name="T16" fmla="*/ 3008 w 4037"/>
                <a:gd name="T17" fmla="*/ 70 h 2755"/>
                <a:gd name="T18" fmla="*/ 2955 w 4037"/>
                <a:gd name="T19" fmla="*/ 118 h 2755"/>
                <a:gd name="T20" fmla="*/ 2952 w 4037"/>
                <a:gd name="T21" fmla="*/ 124 h 2755"/>
                <a:gd name="T22" fmla="*/ 2577 w 4037"/>
                <a:gd name="T23" fmla="*/ 121 h 2755"/>
                <a:gd name="T24" fmla="*/ 2519 w 4037"/>
                <a:gd name="T25" fmla="*/ 93 h 2755"/>
                <a:gd name="T26" fmla="*/ 2463 w 4037"/>
                <a:gd name="T27" fmla="*/ 104 h 2755"/>
                <a:gd name="T28" fmla="*/ 2419 w 4037"/>
                <a:gd name="T29" fmla="*/ 152 h 2755"/>
                <a:gd name="T30" fmla="*/ 2415 w 4037"/>
                <a:gd name="T31" fmla="*/ 216 h 2755"/>
                <a:gd name="T32" fmla="*/ 2683 w 4037"/>
                <a:gd name="T33" fmla="*/ 757 h 2755"/>
                <a:gd name="T34" fmla="*/ 2711 w 4037"/>
                <a:gd name="T35" fmla="*/ 792 h 2755"/>
                <a:gd name="T36" fmla="*/ 2780 w 4037"/>
                <a:gd name="T37" fmla="*/ 816 h 2755"/>
                <a:gd name="T38" fmla="*/ 2839 w 4037"/>
                <a:gd name="T39" fmla="*/ 799 h 2755"/>
                <a:gd name="T40" fmla="*/ 3028 w 4037"/>
                <a:gd name="T41" fmla="*/ 493 h 2755"/>
                <a:gd name="T42" fmla="*/ 1641 w 4037"/>
                <a:gd name="T43" fmla="*/ 519 h 2755"/>
                <a:gd name="T44" fmla="*/ 571 w 4037"/>
                <a:gd name="T45" fmla="*/ 288 h 2755"/>
                <a:gd name="T46" fmla="*/ 284 w 4037"/>
                <a:gd name="T47" fmla="*/ 980 h 2755"/>
                <a:gd name="T48" fmla="*/ 179 w 4037"/>
                <a:gd name="T49" fmla="*/ 1009 h 2755"/>
                <a:gd name="T50" fmla="*/ 92 w 4037"/>
                <a:gd name="T51" fmla="*/ 1071 h 2755"/>
                <a:gd name="T52" fmla="*/ 31 w 4037"/>
                <a:gd name="T53" fmla="*/ 1157 h 2755"/>
                <a:gd name="T54" fmla="*/ 1 w 4037"/>
                <a:gd name="T55" fmla="*/ 1262 h 2755"/>
                <a:gd name="T56" fmla="*/ 5 w 4037"/>
                <a:gd name="T57" fmla="*/ 1351 h 2755"/>
                <a:gd name="T58" fmla="*/ 93 w 4037"/>
                <a:gd name="T59" fmla="*/ 1518 h 2755"/>
                <a:gd name="T60" fmla="*/ 261 w 4037"/>
                <a:gd name="T61" fmla="*/ 1605 h 2755"/>
                <a:gd name="T62" fmla="*/ 285 w 4037"/>
                <a:gd name="T63" fmla="*/ 2738 h 2755"/>
                <a:gd name="T64" fmla="*/ 345 w 4037"/>
                <a:gd name="T65" fmla="*/ 2738 h 2755"/>
                <a:gd name="T66" fmla="*/ 3046 w 4037"/>
                <a:gd name="T67" fmla="*/ 1610 h 2755"/>
                <a:gd name="T68" fmla="*/ 3066 w 4037"/>
                <a:gd name="T69" fmla="*/ 1910 h 2755"/>
                <a:gd name="T70" fmla="*/ 3081 w 4037"/>
                <a:gd name="T71" fmla="*/ 2647 h 2755"/>
                <a:gd name="T72" fmla="*/ 3106 w 4037"/>
                <a:gd name="T73" fmla="*/ 2716 h 2755"/>
                <a:gd name="T74" fmla="*/ 3168 w 4037"/>
                <a:gd name="T75" fmla="*/ 2753 h 2755"/>
                <a:gd name="T76" fmla="*/ 3232 w 4037"/>
                <a:gd name="T77" fmla="*/ 2747 h 2755"/>
                <a:gd name="T78" fmla="*/ 3285 w 4037"/>
                <a:gd name="T79" fmla="*/ 2699 h 2755"/>
                <a:gd name="T80" fmla="*/ 3314 w 4037"/>
                <a:gd name="T81" fmla="*/ 1914 h 2755"/>
                <a:gd name="T82" fmla="*/ 3313 w 4037"/>
                <a:gd name="T83" fmla="*/ 1904 h 2755"/>
                <a:gd name="T84" fmla="*/ 3426 w 4037"/>
                <a:gd name="T85" fmla="*/ 1912 h 2755"/>
                <a:gd name="T86" fmla="*/ 3442 w 4037"/>
                <a:gd name="T87" fmla="*/ 2658 h 2755"/>
                <a:gd name="T88" fmla="*/ 3474 w 4037"/>
                <a:gd name="T89" fmla="*/ 2724 h 2755"/>
                <a:gd name="T90" fmla="*/ 3540 w 4037"/>
                <a:gd name="T91" fmla="*/ 2755 h 2755"/>
                <a:gd name="T92" fmla="*/ 3602 w 4037"/>
                <a:gd name="T93" fmla="*/ 2743 h 2755"/>
                <a:gd name="T94" fmla="*/ 3652 w 4037"/>
                <a:gd name="T95" fmla="*/ 2689 h 2755"/>
                <a:gd name="T96" fmla="*/ 3675 w 4037"/>
                <a:gd name="T97" fmla="*/ 1913 h 2755"/>
                <a:gd name="T98" fmla="*/ 3691 w 4037"/>
                <a:gd name="T99" fmla="*/ 1105 h 2755"/>
                <a:gd name="T100" fmla="*/ 3703 w 4037"/>
                <a:gd name="T101" fmla="*/ 783 h 2755"/>
                <a:gd name="T102" fmla="*/ 3846 w 4037"/>
                <a:gd name="T103" fmla="*/ 1352 h 2755"/>
                <a:gd name="T104" fmla="*/ 3881 w 4037"/>
                <a:gd name="T105" fmla="*/ 1407 h 2755"/>
                <a:gd name="T106" fmla="*/ 3942 w 4037"/>
                <a:gd name="T107" fmla="*/ 1427 h 2755"/>
                <a:gd name="T108" fmla="*/ 3996 w 4037"/>
                <a:gd name="T109" fmla="*/ 1409 h 2755"/>
                <a:gd name="T110" fmla="*/ 4033 w 4037"/>
                <a:gd name="T111" fmla="*/ 1357 h 2755"/>
                <a:gd name="T112" fmla="*/ 3046 w 4037"/>
                <a:gd name="T113" fmla="*/ 1503 h 2755"/>
                <a:gd name="T114" fmla="*/ 216 w 4037"/>
                <a:gd name="T115" fmla="*/ 1477 h 2755"/>
                <a:gd name="T116" fmla="*/ 123 w 4037"/>
                <a:gd name="T117" fmla="*/ 1375 h 2755"/>
                <a:gd name="T118" fmla="*/ 111 w 4037"/>
                <a:gd name="T119" fmla="*/ 1252 h 2755"/>
                <a:gd name="T120" fmla="*/ 183 w 4037"/>
                <a:gd name="T121" fmla="*/ 1133 h 2755"/>
                <a:gd name="T122" fmla="*/ 316 w 4037"/>
                <a:gd name="T123" fmla="*/ 1085 h 2755"/>
                <a:gd name="T124" fmla="*/ 3050 w 4037"/>
                <a:gd name="T125" fmla="*/ 1116 h 2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037" h="2755">
                  <a:moveTo>
                    <a:pt x="4034" y="1309"/>
                  </a:moveTo>
                  <a:lnTo>
                    <a:pt x="3919" y="738"/>
                  </a:lnTo>
                  <a:lnTo>
                    <a:pt x="3919" y="738"/>
                  </a:lnTo>
                  <a:lnTo>
                    <a:pt x="3919" y="737"/>
                  </a:lnTo>
                  <a:lnTo>
                    <a:pt x="3919" y="737"/>
                  </a:lnTo>
                  <a:lnTo>
                    <a:pt x="3918" y="736"/>
                  </a:lnTo>
                  <a:lnTo>
                    <a:pt x="3918" y="735"/>
                  </a:lnTo>
                  <a:lnTo>
                    <a:pt x="3918" y="735"/>
                  </a:lnTo>
                  <a:lnTo>
                    <a:pt x="3918" y="735"/>
                  </a:lnTo>
                  <a:lnTo>
                    <a:pt x="3915" y="730"/>
                  </a:lnTo>
                  <a:lnTo>
                    <a:pt x="3797" y="157"/>
                  </a:lnTo>
                  <a:lnTo>
                    <a:pt x="3797" y="157"/>
                  </a:lnTo>
                  <a:lnTo>
                    <a:pt x="3797" y="155"/>
                  </a:lnTo>
                  <a:lnTo>
                    <a:pt x="3797" y="155"/>
                  </a:lnTo>
                  <a:lnTo>
                    <a:pt x="3797" y="154"/>
                  </a:lnTo>
                  <a:lnTo>
                    <a:pt x="3796" y="153"/>
                  </a:lnTo>
                  <a:lnTo>
                    <a:pt x="3796" y="153"/>
                  </a:lnTo>
                  <a:lnTo>
                    <a:pt x="3796" y="153"/>
                  </a:lnTo>
                  <a:lnTo>
                    <a:pt x="3793" y="142"/>
                  </a:lnTo>
                  <a:lnTo>
                    <a:pt x="3790" y="132"/>
                  </a:lnTo>
                  <a:lnTo>
                    <a:pt x="3790" y="132"/>
                  </a:lnTo>
                  <a:lnTo>
                    <a:pt x="3787" y="125"/>
                  </a:lnTo>
                  <a:lnTo>
                    <a:pt x="3785" y="120"/>
                  </a:lnTo>
                  <a:lnTo>
                    <a:pt x="3780" y="113"/>
                  </a:lnTo>
                  <a:lnTo>
                    <a:pt x="3776" y="107"/>
                  </a:lnTo>
                  <a:lnTo>
                    <a:pt x="3765" y="96"/>
                  </a:lnTo>
                  <a:lnTo>
                    <a:pt x="3752" y="84"/>
                  </a:lnTo>
                  <a:lnTo>
                    <a:pt x="3752" y="84"/>
                  </a:lnTo>
                  <a:lnTo>
                    <a:pt x="3749" y="82"/>
                  </a:lnTo>
                  <a:lnTo>
                    <a:pt x="3749" y="82"/>
                  </a:lnTo>
                  <a:lnTo>
                    <a:pt x="3735" y="74"/>
                  </a:lnTo>
                  <a:lnTo>
                    <a:pt x="3720" y="65"/>
                  </a:lnTo>
                  <a:lnTo>
                    <a:pt x="3703" y="56"/>
                  </a:lnTo>
                  <a:lnTo>
                    <a:pt x="3685" y="49"/>
                  </a:lnTo>
                  <a:lnTo>
                    <a:pt x="3664" y="41"/>
                  </a:lnTo>
                  <a:lnTo>
                    <a:pt x="3643" y="35"/>
                  </a:lnTo>
                  <a:lnTo>
                    <a:pt x="3620" y="29"/>
                  </a:lnTo>
                  <a:lnTo>
                    <a:pt x="3597" y="22"/>
                  </a:lnTo>
                  <a:lnTo>
                    <a:pt x="3571" y="17"/>
                  </a:lnTo>
                  <a:lnTo>
                    <a:pt x="3545" y="13"/>
                  </a:lnTo>
                  <a:lnTo>
                    <a:pt x="3519" y="8"/>
                  </a:lnTo>
                  <a:lnTo>
                    <a:pt x="3490" y="5"/>
                  </a:lnTo>
                  <a:lnTo>
                    <a:pt x="3461" y="3"/>
                  </a:lnTo>
                  <a:lnTo>
                    <a:pt x="3431" y="1"/>
                  </a:lnTo>
                  <a:lnTo>
                    <a:pt x="3401" y="0"/>
                  </a:lnTo>
                  <a:lnTo>
                    <a:pt x="3369" y="0"/>
                  </a:lnTo>
                  <a:lnTo>
                    <a:pt x="3369" y="0"/>
                  </a:lnTo>
                  <a:lnTo>
                    <a:pt x="3341" y="0"/>
                  </a:lnTo>
                  <a:lnTo>
                    <a:pt x="3313" y="1"/>
                  </a:lnTo>
                  <a:lnTo>
                    <a:pt x="3286" y="2"/>
                  </a:lnTo>
                  <a:lnTo>
                    <a:pt x="3259" y="4"/>
                  </a:lnTo>
                  <a:lnTo>
                    <a:pt x="3232" y="7"/>
                  </a:lnTo>
                  <a:lnTo>
                    <a:pt x="3208" y="10"/>
                  </a:lnTo>
                  <a:lnTo>
                    <a:pt x="3183" y="15"/>
                  </a:lnTo>
                  <a:lnTo>
                    <a:pt x="3159" y="19"/>
                  </a:lnTo>
                  <a:lnTo>
                    <a:pt x="3137" y="24"/>
                  </a:lnTo>
                  <a:lnTo>
                    <a:pt x="3114" y="30"/>
                  </a:lnTo>
                  <a:lnTo>
                    <a:pt x="3094" y="35"/>
                  </a:lnTo>
                  <a:lnTo>
                    <a:pt x="3075" y="41"/>
                  </a:lnTo>
                  <a:lnTo>
                    <a:pt x="3056" y="48"/>
                  </a:lnTo>
                  <a:lnTo>
                    <a:pt x="3039" y="55"/>
                  </a:lnTo>
                  <a:lnTo>
                    <a:pt x="3023" y="63"/>
                  </a:lnTo>
                  <a:lnTo>
                    <a:pt x="3008" y="70"/>
                  </a:lnTo>
                  <a:lnTo>
                    <a:pt x="3008" y="70"/>
                  </a:lnTo>
                  <a:lnTo>
                    <a:pt x="2994" y="79"/>
                  </a:lnTo>
                  <a:lnTo>
                    <a:pt x="2980" y="89"/>
                  </a:lnTo>
                  <a:lnTo>
                    <a:pt x="2967" y="102"/>
                  </a:lnTo>
                  <a:lnTo>
                    <a:pt x="2958" y="115"/>
                  </a:lnTo>
                  <a:lnTo>
                    <a:pt x="2958" y="115"/>
                  </a:lnTo>
                  <a:lnTo>
                    <a:pt x="2955" y="118"/>
                  </a:lnTo>
                  <a:lnTo>
                    <a:pt x="2955" y="118"/>
                  </a:lnTo>
                  <a:lnTo>
                    <a:pt x="2953" y="123"/>
                  </a:lnTo>
                  <a:lnTo>
                    <a:pt x="2952" y="123"/>
                  </a:lnTo>
                  <a:lnTo>
                    <a:pt x="2952" y="123"/>
                  </a:lnTo>
                  <a:lnTo>
                    <a:pt x="2952" y="123"/>
                  </a:lnTo>
                  <a:lnTo>
                    <a:pt x="2952" y="124"/>
                  </a:lnTo>
                  <a:lnTo>
                    <a:pt x="2952" y="124"/>
                  </a:lnTo>
                  <a:lnTo>
                    <a:pt x="2951" y="126"/>
                  </a:lnTo>
                  <a:lnTo>
                    <a:pt x="2776" y="473"/>
                  </a:lnTo>
                  <a:lnTo>
                    <a:pt x="2594" y="144"/>
                  </a:lnTo>
                  <a:lnTo>
                    <a:pt x="2594" y="144"/>
                  </a:lnTo>
                  <a:lnTo>
                    <a:pt x="2589" y="136"/>
                  </a:lnTo>
                  <a:lnTo>
                    <a:pt x="2582" y="128"/>
                  </a:lnTo>
                  <a:lnTo>
                    <a:pt x="2577" y="121"/>
                  </a:lnTo>
                  <a:lnTo>
                    <a:pt x="2569" y="114"/>
                  </a:lnTo>
                  <a:lnTo>
                    <a:pt x="2562" y="109"/>
                  </a:lnTo>
                  <a:lnTo>
                    <a:pt x="2554" y="104"/>
                  </a:lnTo>
                  <a:lnTo>
                    <a:pt x="2546" y="100"/>
                  </a:lnTo>
                  <a:lnTo>
                    <a:pt x="2537" y="97"/>
                  </a:lnTo>
                  <a:lnTo>
                    <a:pt x="2528" y="95"/>
                  </a:lnTo>
                  <a:lnTo>
                    <a:pt x="2519" y="93"/>
                  </a:lnTo>
                  <a:lnTo>
                    <a:pt x="2509" y="93"/>
                  </a:lnTo>
                  <a:lnTo>
                    <a:pt x="2500" y="93"/>
                  </a:lnTo>
                  <a:lnTo>
                    <a:pt x="2491" y="94"/>
                  </a:lnTo>
                  <a:lnTo>
                    <a:pt x="2481" y="96"/>
                  </a:lnTo>
                  <a:lnTo>
                    <a:pt x="2472" y="99"/>
                  </a:lnTo>
                  <a:lnTo>
                    <a:pt x="2463" y="104"/>
                  </a:lnTo>
                  <a:lnTo>
                    <a:pt x="2463" y="104"/>
                  </a:lnTo>
                  <a:lnTo>
                    <a:pt x="2455" y="109"/>
                  </a:lnTo>
                  <a:lnTo>
                    <a:pt x="2447" y="114"/>
                  </a:lnTo>
                  <a:lnTo>
                    <a:pt x="2440" y="121"/>
                  </a:lnTo>
                  <a:lnTo>
                    <a:pt x="2433" y="128"/>
                  </a:lnTo>
                  <a:lnTo>
                    <a:pt x="2428" y="136"/>
                  </a:lnTo>
                  <a:lnTo>
                    <a:pt x="2423" y="143"/>
                  </a:lnTo>
                  <a:lnTo>
                    <a:pt x="2419" y="152"/>
                  </a:lnTo>
                  <a:lnTo>
                    <a:pt x="2416" y="160"/>
                  </a:lnTo>
                  <a:lnTo>
                    <a:pt x="2414" y="169"/>
                  </a:lnTo>
                  <a:lnTo>
                    <a:pt x="2412" y="179"/>
                  </a:lnTo>
                  <a:lnTo>
                    <a:pt x="2412" y="188"/>
                  </a:lnTo>
                  <a:lnTo>
                    <a:pt x="2412" y="197"/>
                  </a:lnTo>
                  <a:lnTo>
                    <a:pt x="2413" y="207"/>
                  </a:lnTo>
                  <a:lnTo>
                    <a:pt x="2415" y="216"/>
                  </a:lnTo>
                  <a:lnTo>
                    <a:pt x="2418" y="225"/>
                  </a:lnTo>
                  <a:lnTo>
                    <a:pt x="2422" y="234"/>
                  </a:lnTo>
                  <a:lnTo>
                    <a:pt x="2682" y="757"/>
                  </a:lnTo>
                  <a:lnTo>
                    <a:pt x="2682" y="757"/>
                  </a:lnTo>
                  <a:lnTo>
                    <a:pt x="2682" y="757"/>
                  </a:lnTo>
                  <a:lnTo>
                    <a:pt x="2682" y="757"/>
                  </a:lnTo>
                  <a:lnTo>
                    <a:pt x="2683" y="757"/>
                  </a:lnTo>
                  <a:lnTo>
                    <a:pt x="2683" y="759"/>
                  </a:lnTo>
                  <a:lnTo>
                    <a:pt x="2683" y="759"/>
                  </a:lnTo>
                  <a:lnTo>
                    <a:pt x="2683" y="759"/>
                  </a:lnTo>
                  <a:lnTo>
                    <a:pt x="2689" y="767"/>
                  </a:lnTo>
                  <a:lnTo>
                    <a:pt x="2696" y="777"/>
                  </a:lnTo>
                  <a:lnTo>
                    <a:pt x="2703" y="785"/>
                  </a:lnTo>
                  <a:lnTo>
                    <a:pt x="2711" y="792"/>
                  </a:lnTo>
                  <a:lnTo>
                    <a:pt x="2720" y="797"/>
                  </a:lnTo>
                  <a:lnTo>
                    <a:pt x="2729" y="803"/>
                  </a:lnTo>
                  <a:lnTo>
                    <a:pt x="2738" y="807"/>
                  </a:lnTo>
                  <a:lnTo>
                    <a:pt x="2748" y="811"/>
                  </a:lnTo>
                  <a:lnTo>
                    <a:pt x="2758" y="814"/>
                  </a:lnTo>
                  <a:lnTo>
                    <a:pt x="2769" y="816"/>
                  </a:lnTo>
                  <a:lnTo>
                    <a:pt x="2780" y="816"/>
                  </a:lnTo>
                  <a:lnTo>
                    <a:pt x="2789" y="816"/>
                  </a:lnTo>
                  <a:lnTo>
                    <a:pt x="2800" y="814"/>
                  </a:lnTo>
                  <a:lnTo>
                    <a:pt x="2811" y="811"/>
                  </a:lnTo>
                  <a:lnTo>
                    <a:pt x="2821" y="808"/>
                  </a:lnTo>
                  <a:lnTo>
                    <a:pt x="2831" y="803"/>
                  </a:lnTo>
                  <a:lnTo>
                    <a:pt x="2831" y="803"/>
                  </a:lnTo>
                  <a:lnTo>
                    <a:pt x="2839" y="799"/>
                  </a:lnTo>
                  <a:lnTo>
                    <a:pt x="2846" y="794"/>
                  </a:lnTo>
                  <a:lnTo>
                    <a:pt x="2853" y="788"/>
                  </a:lnTo>
                  <a:lnTo>
                    <a:pt x="2859" y="782"/>
                  </a:lnTo>
                  <a:lnTo>
                    <a:pt x="2864" y="776"/>
                  </a:lnTo>
                  <a:lnTo>
                    <a:pt x="2870" y="770"/>
                  </a:lnTo>
                  <a:lnTo>
                    <a:pt x="2878" y="755"/>
                  </a:lnTo>
                  <a:lnTo>
                    <a:pt x="3028" y="493"/>
                  </a:lnTo>
                  <a:lnTo>
                    <a:pt x="3043" y="978"/>
                  </a:lnTo>
                  <a:lnTo>
                    <a:pt x="2386" y="978"/>
                  </a:lnTo>
                  <a:lnTo>
                    <a:pt x="2386" y="519"/>
                  </a:lnTo>
                  <a:lnTo>
                    <a:pt x="1916" y="519"/>
                  </a:lnTo>
                  <a:lnTo>
                    <a:pt x="1916" y="978"/>
                  </a:lnTo>
                  <a:lnTo>
                    <a:pt x="1641" y="978"/>
                  </a:lnTo>
                  <a:lnTo>
                    <a:pt x="1641" y="519"/>
                  </a:lnTo>
                  <a:lnTo>
                    <a:pt x="1171" y="519"/>
                  </a:lnTo>
                  <a:lnTo>
                    <a:pt x="1171" y="978"/>
                  </a:lnTo>
                  <a:lnTo>
                    <a:pt x="867" y="978"/>
                  </a:lnTo>
                  <a:lnTo>
                    <a:pt x="867" y="519"/>
                  </a:lnTo>
                  <a:lnTo>
                    <a:pt x="692" y="519"/>
                  </a:lnTo>
                  <a:lnTo>
                    <a:pt x="692" y="288"/>
                  </a:lnTo>
                  <a:lnTo>
                    <a:pt x="571" y="288"/>
                  </a:lnTo>
                  <a:lnTo>
                    <a:pt x="571" y="519"/>
                  </a:lnTo>
                  <a:lnTo>
                    <a:pt x="396" y="519"/>
                  </a:lnTo>
                  <a:lnTo>
                    <a:pt x="396" y="978"/>
                  </a:lnTo>
                  <a:lnTo>
                    <a:pt x="316" y="978"/>
                  </a:lnTo>
                  <a:lnTo>
                    <a:pt x="316" y="978"/>
                  </a:lnTo>
                  <a:lnTo>
                    <a:pt x="300" y="978"/>
                  </a:lnTo>
                  <a:lnTo>
                    <a:pt x="284" y="980"/>
                  </a:lnTo>
                  <a:lnTo>
                    <a:pt x="268" y="981"/>
                  </a:lnTo>
                  <a:lnTo>
                    <a:pt x="252" y="984"/>
                  </a:lnTo>
                  <a:lnTo>
                    <a:pt x="237" y="987"/>
                  </a:lnTo>
                  <a:lnTo>
                    <a:pt x="222" y="992"/>
                  </a:lnTo>
                  <a:lnTo>
                    <a:pt x="208" y="997"/>
                  </a:lnTo>
                  <a:lnTo>
                    <a:pt x="193" y="1002"/>
                  </a:lnTo>
                  <a:lnTo>
                    <a:pt x="179" y="1009"/>
                  </a:lnTo>
                  <a:lnTo>
                    <a:pt x="165" y="1016"/>
                  </a:lnTo>
                  <a:lnTo>
                    <a:pt x="152" y="1024"/>
                  </a:lnTo>
                  <a:lnTo>
                    <a:pt x="139" y="1031"/>
                  </a:lnTo>
                  <a:lnTo>
                    <a:pt x="127" y="1041"/>
                  </a:lnTo>
                  <a:lnTo>
                    <a:pt x="114" y="1049"/>
                  </a:lnTo>
                  <a:lnTo>
                    <a:pt x="104" y="1060"/>
                  </a:lnTo>
                  <a:lnTo>
                    <a:pt x="92" y="1071"/>
                  </a:lnTo>
                  <a:lnTo>
                    <a:pt x="82" y="1082"/>
                  </a:lnTo>
                  <a:lnTo>
                    <a:pt x="71" y="1092"/>
                  </a:lnTo>
                  <a:lnTo>
                    <a:pt x="63" y="1105"/>
                  </a:lnTo>
                  <a:lnTo>
                    <a:pt x="53" y="1117"/>
                  </a:lnTo>
                  <a:lnTo>
                    <a:pt x="46" y="1130"/>
                  </a:lnTo>
                  <a:lnTo>
                    <a:pt x="38" y="1143"/>
                  </a:lnTo>
                  <a:lnTo>
                    <a:pt x="31" y="1157"/>
                  </a:lnTo>
                  <a:lnTo>
                    <a:pt x="24" y="1171"/>
                  </a:lnTo>
                  <a:lnTo>
                    <a:pt x="19" y="1186"/>
                  </a:lnTo>
                  <a:lnTo>
                    <a:pt x="13" y="1200"/>
                  </a:lnTo>
                  <a:lnTo>
                    <a:pt x="9" y="1215"/>
                  </a:lnTo>
                  <a:lnTo>
                    <a:pt x="6" y="1231"/>
                  </a:lnTo>
                  <a:lnTo>
                    <a:pt x="3" y="1246"/>
                  </a:lnTo>
                  <a:lnTo>
                    <a:pt x="1" y="1262"/>
                  </a:lnTo>
                  <a:lnTo>
                    <a:pt x="0" y="1278"/>
                  </a:lnTo>
                  <a:lnTo>
                    <a:pt x="0" y="1294"/>
                  </a:lnTo>
                  <a:lnTo>
                    <a:pt x="0" y="1294"/>
                  </a:lnTo>
                  <a:lnTo>
                    <a:pt x="0" y="1308"/>
                  </a:lnTo>
                  <a:lnTo>
                    <a:pt x="1" y="1323"/>
                  </a:lnTo>
                  <a:lnTo>
                    <a:pt x="3" y="1337"/>
                  </a:lnTo>
                  <a:lnTo>
                    <a:pt x="5" y="1351"/>
                  </a:lnTo>
                  <a:lnTo>
                    <a:pt x="11" y="1379"/>
                  </a:lnTo>
                  <a:lnTo>
                    <a:pt x="20" y="1404"/>
                  </a:lnTo>
                  <a:lnTo>
                    <a:pt x="31" y="1430"/>
                  </a:lnTo>
                  <a:lnTo>
                    <a:pt x="43" y="1454"/>
                  </a:lnTo>
                  <a:lnTo>
                    <a:pt x="57" y="1476"/>
                  </a:lnTo>
                  <a:lnTo>
                    <a:pt x="75" y="1498"/>
                  </a:lnTo>
                  <a:lnTo>
                    <a:pt x="93" y="1518"/>
                  </a:lnTo>
                  <a:lnTo>
                    <a:pt x="113" y="1536"/>
                  </a:lnTo>
                  <a:lnTo>
                    <a:pt x="135" y="1552"/>
                  </a:lnTo>
                  <a:lnTo>
                    <a:pt x="157" y="1567"/>
                  </a:lnTo>
                  <a:lnTo>
                    <a:pt x="182" y="1580"/>
                  </a:lnTo>
                  <a:lnTo>
                    <a:pt x="208" y="1591"/>
                  </a:lnTo>
                  <a:lnTo>
                    <a:pt x="233" y="1598"/>
                  </a:lnTo>
                  <a:lnTo>
                    <a:pt x="261" y="1605"/>
                  </a:lnTo>
                  <a:lnTo>
                    <a:pt x="261" y="2693"/>
                  </a:lnTo>
                  <a:lnTo>
                    <a:pt x="261" y="2693"/>
                  </a:lnTo>
                  <a:lnTo>
                    <a:pt x="262" y="2705"/>
                  </a:lnTo>
                  <a:lnTo>
                    <a:pt x="266" y="2715"/>
                  </a:lnTo>
                  <a:lnTo>
                    <a:pt x="271" y="2723"/>
                  </a:lnTo>
                  <a:lnTo>
                    <a:pt x="277" y="2732"/>
                  </a:lnTo>
                  <a:lnTo>
                    <a:pt x="285" y="2738"/>
                  </a:lnTo>
                  <a:lnTo>
                    <a:pt x="294" y="2744"/>
                  </a:lnTo>
                  <a:lnTo>
                    <a:pt x="304" y="2746"/>
                  </a:lnTo>
                  <a:lnTo>
                    <a:pt x="315" y="2747"/>
                  </a:lnTo>
                  <a:lnTo>
                    <a:pt x="315" y="2747"/>
                  </a:lnTo>
                  <a:lnTo>
                    <a:pt x="326" y="2746"/>
                  </a:lnTo>
                  <a:lnTo>
                    <a:pt x="335" y="2744"/>
                  </a:lnTo>
                  <a:lnTo>
                    <a:pt x="345" y="2738"/>
                  </a:lnTo>
                  <a:lnTo>
                    <a:pt x="352" y="2732"/>
                  </a:lnTo>
                  <a:lnTo>
                    <a:pt x="359" y="2723"/>
                  </a:lnTo>
                  <a:lnTo>
                    <a:pt x="364" y="2715"/>
                  </a:lnTo>
                  <a:lnTo>
                    <a:pt x="367" y="2705"/>
                  </a:lnTo>
                  <a:lnTo>
                    <a:pt x="368" y="2693"/>
                  </a:lnTo>
                  <a:lnTo>
                    <a:pt x="368" y="1610"/>
                  </a:lnTo>
                  <a:lnTo>
                    <a:pt x="3046" y="1610"/>
                  </a:lnTo>
                  <a:lnTo>
                    <a:pt x="3046" y="1610"/>
                  </a:lnTo>
                  <a:lnTo>
                    <a:pt x="3053" y="1609"/>
                  </a:lnTo>
                  <a:lnTo>
                    <a:pt x="3060" y="1608"/>
                  </a:lnTo>
                  <a:lnTo>
                    <a:pt x="3066" y="1903"/>
                  </a:lnTo>
                  <a:lnTo>
                    <a:pt x="3066" y="1903"/>
                  </a:lnTo>
                  <a:lnTo>
                    <a:pt x="3066" y="1910"/>
                  </a:lnTo>
                  <a:lnTo>
                    <a:pt x="3066" y="1910"/>
                  </a:lnTo>
                  <a:lnTo>
                    <a:pt x="3066" y="1912"/>
                  </a:lnTo>
                  <a:lnTo>
                    <a:pt x="3066" y="1912"/>
                  </a:lnTo>
                  <a:lnTo>
                    <a:pt x="3066" y="1913"/>
                  </a:lnTo>
                  <a:lnTo>
                    <a:pt x="3066" y="1913"/>
                  </a:lnTo>
                  <a:lnTo>
                    <a:pt x="3066" y="1914"/>
                  </a:lnTo>
                  <a:lnTo>
                    <a:pt x="3081" y="2647"/>
                  </a:lnTo>
                  <a:lnTo>
                    <a:pt x="3081" y="2647"/>
                  </a:lnTo>
                  <a:lnTo>
                    <a:pt x="3081" y="2658"/>
                  </a:lnTo>
                  <a:lnTo>
                    <a:pt x="3083" y="2669"/>
                  </a:lnTo>
                  <a:lnTo>
                    <a:pt x="3085" y="2679"/>
                  </a:lnTo>
                  <a:lnTo>
                    <a:pt x="3090" y="2689"/>
                  </a:lnTo>
                  <a:lnTo>
                    <a:pt x="3094" y="2699"/>
                  </a:lnTo>
                  <a:lnTo>
                    <a:pt x="3099" y="2708"/>
                  </a:lnTo>
                  <a:lnTo>
                    <a:pt x="3106" y="2716"/>
                  </a:lnTo>
                  <a:lnTo>
                    <a:pt x="3113" y="2724"/>
                  </a:lnTo>
                  <a:lnTo>
                    <a:pt x="3121" y="2731"/>
                  </a:lnTo>
                  <a:lnTo>
                    <a:pt x="3129" y="2737"/>
                  </a:lnTo>
                  <a:lnTo>
                    <a:pt x="3138" y="2743"/>
                  </a:lnTo>
                  <a:lnTo>
                    <a:pt x="3147" y="2747"/>
                  </a:lnTo>
                  <a:lnTo>
                    <a:pt x="3157" y="2751"/>
                  </a:lnTo>
                  <a:lnTo>
                    <a:pt x="3168" y="2753"/>
                  </a:lnTo>
                  <a:lnTo>
                    <a:pt x="3179" y="2755"/>
                  </a:lnTo>
                  <a:lnTo>
                    <a:pt x="3189" y="2755"/>
                  </a:lnTo>
                  <a:lnTo>
                    <a:pt x="3189" y="2755"/>
                  </a:lnTo>
                  <a:lnTo>
                    <a:pt x="3201" y="2755"/>
                  </a:lnTo>
                  <a:lnTo>
                    <a:pt x="3212" y="2753"/>
                  </a:lnTo>
                  <a:lnTo>
                    <a:pt x="3221" y="2751"/>
                  </a:lnTo>
                  <a:lnTo>
                    <a:pt x="3232" y="2747"/>
                  </a:lnTo>
                  <a:lnTo>
                    <a:pt x="3242" y="2743"/>
                  </a:lnTo>
                  <a:lnTo>
                    <a:pt x="3250" y="2737"/>
                  </a:lnTo>
                  <a:lnTo>
                    <a:pt x="3259" y="2731"/>
                  </a:lnTo>
                  <a:lnTo>
                    <a:pt x="3267" y="2724"/>
                  </a:lnTo>
                  <a:lnTo>
                    <a:pt x="3273" y="2716"/>
                  </a:lnTo>
                  <a:lnTo>
                    <a:pt x="3279" y="2708"/>
                  </a:lnTo>
                  <a:lnTo>
                    <a:pt x="3285" y="2699"/>
                  </a:lnTo>
                  <a:lnTo>
                    <a:pt x="3290" y="2689"/>
                  </a:lnTo>
                  <a:lnTo>
                    <a:pt x="3293" y="2679"/>
                  </a:lnTo>
                  <a:lnTo>
                    <a:pt x="3295" y="2669"/>
                  </a:lnTo>
                  <a:lnTo>
                    <a:pt x="3298" y="2658"/>
                  </a:lnTo>
                  <a:lnTo>
                    <a:pt x="3299" y="2647"/>
                  </a:lnTo>
                  <a:lnTo>
                    <a:pt x="3314" y="1914"/>
                  </a:lnTo>
                  <a:lnTo>
                    <a:pt x="3314" y="1914"/>
                  </a:lnTo>
                  <a:lnTo>
                    <a:pt x="3314" y="1913"/>
                  </a:lnTo>
                  <a:lnTo>
                    <a:pt x="3314" y="1913"/>
                  </a:lnTo>
                  <a:lnTo>
                    <a:pt x="3314" y="1912"/>
                  </a:lnTo>
                  <a:lnTo>
                    <a:pt x="3314" y="1910"/>
                  </a:lnTo>
                  <a:lnTo>
                    <a:pt x="3314" y="1910"/>
                  </a:lnTo>
                  <a:lnTo>
                    <a:pt x="3314" y="1910"/>
                  </a:lnTo>
                  <a:lnTo>
                    <a:pt x="3313" y="1904"/>
                  </a:lnTo>
                  <a:lnTo>
                    <a:pt x="3326" y="1308"/>
                  </a:lnTo>
                  <a:lnTo>
                    <a:pt x="3415" y="1308"/>
                  </a:lnTo>
                  <a:lnTo>
                    <a:pt x="3427" y="1903"/>
                  </a:lnTo>
                  <a:lnTo>
                    <a:pt x="3427" y="1903"/>
                  </a:lnTo>
                  <a:lnTo>
                    <a:pt x="3427" y="1910"/>
                  </a:lnTo>
                  <a:lnTo>
                    <a:pt x="3426" y="1910"/>
                  </a:lnTo>
                  <a:lnTo>
                    <a:pt x="3426" y="1912"/>
                  </a:lnTo>
                  <a:lnTo>
                    <a:pt x="3426" y="1912"/>
                  </a:lnTo>
                  <a:lnTo>
                    <a:pt x="3426" y="1913"/>
                  </a:lnTo>
                  <a:lnTo>
                    <a:pt x="3426" y="1913"/>
                  </a:lnTo>
                  <a:lnTo>
                    <a:pt x="3427" y="1914"/>
                  </a:lnTo>
                  <a:lnTo>
                    <a:pt x="3442" y="2647"/>
                  </a:lnTo>
                  <a:lnTo>
                    <a:pt x="3442" y="2647"/>
                  </a:lnTo>
                  <a:lnTo>
                    <a:pt x="3442" y="2658"/>
                  </a:lnTo>
                  <a:lnTo>
                    <a:pt x="3445" y="2669"/>
                  </a:lnTo>
                  <a:lnTo>
                    <a:pt x="3447" y="2679"/>
                  </a:lnTo>
                  <a:lnTo>
                    <a:pt x="3451" y="2689"/>
                  </a:lnTo>
                  <a:lnTo>
                    <a:pt x="3455" y="2699"/>
                  </a:lnTo>
                  <a:lnTo>
                    <a:pt x="3461" y="2708"/>
                  </a:lnTo>
                  <a:lnTo>
                    <a:pt x="3467" y="2716"/>
                  </a:lnTo>
                  <a:lnTo>
                    <a:pt x="3474" y="2724"/>
                  </a:lnTo>
                  <a:lnTo>
                    <a:pt x="3482" y="2731"/>
                  </a:lnTo>
                  <a:lnTo>
                    <a:pt x="3490" y="2737"/>
                  </a:lnTo>
                  <a:lnTo>
                    <a:pt x="3499" y="2743"/>
                  </a:lnTo>
                  <a:lnTo>
                    <a:pt x="3509" y="2747"/>
                  </a:lnTo>
                  <a:lnTo>
                    <a:pt x="3519" y="2751"/>
                  </a:lnTo>
                  <a:lnTo>
                    <a:pt x="3529" y="2753"/>
                  </a:lnTo>
                  <a:lnTo>
                    <a:pt x="3540" y="2755"/>
                  </a:lnTo>
                  <a:lnTo>
                    <a:pt x="3551" y="2755"/>
                  </a:lnTo>
                  <a:lnTo>
                    <a:pt x="3551" y="2755"/>
                  </a:lnTo>
                  <a:lnTo>
                    <a:pt x="3561" y="2755"/>
                  </a:lnTo>
                  <a:lnTo>
                    <a:pt x="3573" y="2753"/>
                  </a:lnTo>
                  <a:lnTo>
                    <a:pt x="3583" y="2751"/>
                  </a:lnTo>
                  <a:lnTo>
                    <a:pt x="3594" y="2747"/>
                  </a:lnTo>
                  <a:lnTo>
                    <a:pt x="3602" y="2743"/>
                  </a:lnTo>
                  <a:lnTo>
                    <a:pt x="3612" y="2737"/>
                  </a:lnTo>
                  <a:lnTo>
                    <a:pt x="3620" y="2731"/>
                  </a:lnTo>
                  <a:lnTo>
                    <a:pt x="3628" y="2724"/>
                  </a:lnTo>
                  <a:lnTo>
                    <a:pt x="3634" y="2716"/>
                  </a:lnTo>
                  <a:lnTo>
                    <a:pt x="3641" y="2708"/>
                  </a:lnTo>
                  <a:lnTo>
                    <a:pt x="3646" y="2699"/>
                  </a:lnTo>
                  <a:lnTo>
                    <a:pt x="3652" y="2689"/>
                  </a:lnTo>
                  <a:lnTo>
                    <a:pt x="3655" y="2679"/>
                  </a:lnTo>
                  <a:lnTo>
                    <a:pt x="3657" y="2669"/>
                  </a:lnTo>
                  <a:lnTo>
                    <a:pt x="3659" y="2658"/>
                  </a:lnTo>
                  <a:lnTo>
                    <a:pt x="3659" y="2647"/>
                  </a:lnTo>
                  <a:lnTo>
                    <a:pt x="3675" y="1914"/>
                  </a:lnTo>
                  <a:lnTo>
                    <a:pt x="3675" y="1914"/>
                  </a:lnTo>
                  <a:lnTo>
                    <a:pt x="3675" y="1913"/>
                  </a:lnTo>
                  <a:lnTo>
                    <a:pt x="3675" y="1913"/>
                  </a:lnTo>
                  <a:lnTo>
                    <a:pt x="3675" y="1912"/>
                  </a:lnTo>
                  <a:lnTo>
                    <a:pt x="3675" y="1910"/>
                  </a:lnTo>
                  <a:lnTo>
                    <a:pt x="3675" y="1910"/>
                  </a:lnTo>
                  <a:lnTo>
                    <a:pt x="3675" y="1910"/>
                  </a:lnTo>
                  <a:lnTo>
                    <a:pt x="3674" y="1903"/>
                  </a:lnTo>
                  <a:lnTo>
                    <a:pt x="3691" y="1105"/>
                  </a:lnTo>
                  <a:lnTo>
                    <a:pt x="3691" y="1105"/>
                  </a:lnTo>
                  <a:lnTo>
                    <a:pt x="3692" y="1087"/>
                  </a:lnTo>
                  <a:lnTo>
                    <a:pt x="3702" y="779"/>
                  </a:lnTo>
                  <a:lnTo>
                    <a:pt x="3703" y="782"/>
                  </a:lnTo>
                  <a:lnTo>
                    <a:pt x="3703" y="782"/>
                  </a:lnTo>
                  <a:lnTo>
                    <a:pt x="3703" y="783"/>
                  </a:lnTo>
                  <a:lnTo>
                    <a:pt x="3703" y="783"/>
                  </a:lnTo>
                  <a:lnTo>
                    <a:pt x="3703" y="786"/>
                  </a:lnTo>
                  <a:lnTo>
                    <a:pt x="3703" y="786"/>
                  </a:lnTo>
                  <a:lnTo>
                    <a:pt x="3703" y="786"/>
                  </a:lnTo>
                  <a:lnTo>
                    <a:pt x="3703" y="786"/>
                  </a:lnTo>
                  <a:lnTo>
                    <a:pt x="3703" y="786"/>
                  </a:lnTo>
                  <a:lnTo>
                    <a:pt x="3846" y="1352"/>
                  </a:lnTo>
                  <a:lnTo>
                    <a:pt x="3846" y="1352"/>
                  </a:lnTo>
                  <a:lnTo>
                    <a:pt x="3849" y="1361"/>
                  </a:lnTo>
                  <a:lnTo>
                    <a:pt x="3852" y="1370"/>
                  </a:lnTo>
                  <a:lnTo>
                    <a:pt x="3856" y="1379"/>
                  </a:lnTo>
                  <a:lnTo>
                    <a:pt x="3862" y="1387"/>
                  </a:lnTo>
                  <a:lnTo>
                    <a:pt x="3867" y="1395"/>
                  </a:lnTo>
                  <a:lnTo>
                    <a:pt x="3874" y="1401"/>
                  </a:lnTo>
                  <a:lnTo>
                    <a:pt x="3881" y="1407"/>
                  </a:lnTo>
                  <a:lnTo>
                    <a:pt x="3889" y="1412"/>
                  </a:lnTo>
                  <a:lnTo>
                    <a:pt x="3896" y="1417"/>
                  </a:lnTo>
                  <a:lnTo>
                    <a:pt x="3905" y="1420"/>
                  </a:lnTo>
                  <a:lnTo>
                    <a:pt x="3913" y="1424"/>
                  </a:lnTo>
                  <a:lnTo>
                    <a:pt x="3923" y="1426"/>
                  </a:lnTo>
                  <a:lnTo>
                    <a:pt x="3933" y="1427"/>
                  </a:lnTo>
                  <a:lnTo>
                    <a:pt x="3942" y="1427"/>
                  </a:lnTo>
                  <a:lnTo>
                    <a:pt x="3952" y="1427"/>
                  </a:lnTo>
                  <a:lnTo>
                    <a:pt x="3962" y="1425"/>
                  </a:lnTo>
                  <a:lnTo>
                    <a:pt x="3962" y="1425"/>
                  </a:lnTo>
                  <a:lnTo>
                    <a:pt x="3971" y="1423"/>
                  </a:lnTo>
                  <a:lnTo>
                    <a:pt x="3980" y="1418"/>
                  </a:lnTo>
                  <a:lnTo>
                    <a:pt x="3988" y="1414"/>
                  </a:lnTo>
                  <a:lnTo>
                    <a:pt x="3996" y="1409"/>
                  </a:lnTo>
                  <a:lnTo>
                    <a:pt x="4003" y="1403"/>
                  </a:lnTo>
                  <a:lnTo>
                    <a:pt x="4011" y="1397"/>
                  </a:lnTo>
                  <a:lnTo>
                    <a:pt x="4016" y="1389"/>
                  </a:lnTo>
                  <a:lnTo>
                    <a:pt x="4022" y="1382"/>
                  </a:lnTo>
                  <a:lnTo>
                    <a:pt x="4026" y="1374"/>
                  </a:lnTo>
                  <a:lnTo>
                    <a:pt x="4030" y="1366"/>
                  </a:lnTo>
                  <a:lnTo>
                    <a:pt x="4033" y="1357"/>
                  </a:lnTo>
                  <a:lnTo>
                    <a:pt x="4036" y="1348"/>
                  </a:lnTo>
                  <a:lnTo>
                    <a:pt x="4037" y="1338"/>
                  </a:lnTo>
                  <a:lnTo>
                    <a:pt x="4037" y="1328"/>
                  </a:lnTo>
                  <a:lnTo>
                    <a:pt x="4036" y="1319"/>
                  </a:lnTo>
                  <a:lnTo>
                    <a:pt x="4034" y="1309"/>
                  </a:lnTo>
                  <a:lnTo>
                    <a:pt x="4034" y="1309"/>
                  </a:lnTo>
                  <a:close/>
                  <a:moveTo>
                    <a:pt x="3046" y="1503"/>
                  </a:moveTo>
                  <a:lnTo>
                    <a:pt x="316" y="1503"/>
                  </a:lnTo>
                  <a:lnTo>
                    <a:pt x="316" y="1503"/>
                  </a:lnTo>
                  <a:lnTo>
                    <a:pt x="294" y="1502"/>
                  </a:lnTo>
                  <a:lnTo>
                    <a:pt x="274" y="1499"/>
                  </a:lnTo>
                  <a:lnTo>
                    <a:pt x="254" y="1493"/>
                  </a:lnTo>
                  <a:lnTo>
                    <a:pt x="234" y="1486"/>
                  </a:lnTo>
                  <a:lnTo>
                    <a:pt x="216" y="1477"/>
                  </a:lnTo>
                  <a:lnTo>
                    <a:pt x="199" y="1467"/>
                  </a:lnTo>
                  <a:lnTo>
                    <a:pt x="183" y="1455"/>
                  </a:lnTo>
                  <a:lnTo>
                    <a:pt x="168" y="1442"/>
                  </a:lnTo>
                  <a:lnTo>
                    <a:pt x="155" y="1427"/>
                  </a:lnTo>
                  <a:lnTo>
                    <a:pt x="142" y="1411"/>
                  </a:lnTo>
                  <a:lnTo>
                    <a:pt x="133" y="1394"/>
                  </a:lnTo>
                  <a:lnTo>
                    <a:pt x="123" y="1375"/>
                  </a:lnTo>
                  <a:lnTo>
                    <a:pt x="116" y="1356"/>
                  </a:lnTo>
                  <a:lnTo>
                    <a:pt x="111" y="1336"/>
                  </a:lnTo>
                  <a:lnTo>
                    <a:pt x="108" y="1315"/>
                  </a:lnTo>
                  <a:lnTo>
                    <a:pt x="107" y="1294"/>
                  </a:lnTo>
                  <a:lnTo>
                    <a:pt x="107" y="1294"/>
                  </a:lnTo>
                  <a:lnTo>
                    <a:pt x="108" y="1272"/>
                  </a:lnTo>
                  <a:lnTo>
                    <a:pt x="111" y="1252"/>
                  </a:lnTo>
                  <a:lnTo>
                    <a:pt x="116" y="1232"/>
                  </a:lnTo>
                  <a:lnTo>
                    <a:pt x="123" y="1212"/>
                  </a:lnTo>
                  <a:lnTo>
                    <a:pt x="133" y="1194"/>
                  </a:lnTo>
                  <a:lnTo>
                    <a:pt x="142" y="1177"/>
                  </a:lnTo>
                  <a:lnTo>
                    <a:pt x="155" y="1161"/>
                  </a:lnTo>
                  <a:lnTo>
                    <a:pt x="168" y="1146"/>
                  </a:lnTo>
                  <a:lnTo>
                    <a:pt x="183" y="1133"/>
                  </a:lnTo>
                  <a:lnTo>
                    <a:pt x="199" y="1120"/>
                  </a:lnTo>
                  <a:lnTo>
                    <a:pt x="216" y="1111"/>
                  </a:lnTo>
                  <a:lnTo>
                    <a:pt x="234" y="1101"/>
                  </a:lnTo>
                  <a:lnTo>
                    <a:pt x="254" y="1094"/>
                  </a:lnTo>
                  <a:lnTo>
                    <a:pt x="274" y="1089"/>
                  </a:lnTo>
                  <a:lnTo>
                    <a:pt x="294" y="1086"/>
                  </a:lnTo>
                  <a:lnTo>
                    <a:pt x="316" y="1085"/>
                  </a:lnTo>
                  <a:lnTo>
                    <a:pt x="3046" y="1085"/>
                  </a:lnTo>
                  <a:lnTo>
                    <a:pt x="3046" y="1085"/>
                  </a:lnTo>
                  <a:lnTo>
                    <a:pt x="3047" y="1085"/>
                  </a:lnTo>
                  <a:lnTo>
                    <a:pt x="3047" y="1087"/>
                  </a:lnTo>
                  <a:lnTo>
                    <a:pt x="3047" y="1087"/>
                  </a:lnTo>
                  <a:lnTo>
                    <a:pt x="3048" y="1101"/>
                  </a:lnTo>
                  <a:lnTo>
                    <a:pt x="3050" y="1116"/>
                  </a:lnTo>
                  <a:lnTo>
                    <a:pt x="3057" y="1504"/>
                  </a:lnTo>
                  <a:lnTo>
                    <a:pt x="3057" y="1504"/>
                  </a:lnTo>
                  <a:lnTo>
                    <a:pt x="3052" y="1503"/>
                  </a:lnTo>
                  <a:lnTo>
                    <a:pt x="3046" y="1503"/>
                  </a:lnTo>
                  <a:lnTo>
                    <a:pt x="3046" y="15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8" name="グループ化 67">
            <a:extLst>
              <a:ext uri="{FF2B5EF4-FFF2-40B4-BE49-F238E27FC236}">
                <a16:creationId xmlns:a16="http://schemas.microsoft.com/office/drawing/2014/main" id="{70E90423-D3C4-47C1-9A9B-6D2F7E9DCEC4}"/>
              </a:ext>
            </a:extLst>
          </p:cNvPr>
          <p:cNvGrpSpPr>
            <a:grpSpLocks noChangeAspect="1"/>
          </p:cNvGrpSpPr>
          <p:nvPr/>
        </p:nvGrpSpPr>
        <p:grpSpPr>
          <a:xfrm>
            <a:off x="4283039" y="4412978"/>
            <a:ext cx="766800" cy="321834"/>
            <a:chOff x="2671763" y="9423400"/>
            <a:chExt cx="6475412" cy="2717801"/>
          </a:xfrm>
        </p:grpSpPr>
        <p:sp>
          <p:nvSpPr>
            <p:cNvPr id="69" name="Freeform 13">
              <a:extLst>
                <a:ext uri="{FF2B5EF4-FFF2-40B4-BE49-F238E27FC236}">
                  <a16:creationId xmlns:a16="http://schemas.microsoft.com/office/drawing/2014/main" id="{F188318E-2B3F-433B-B057-8573FC187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2325" y="11268075"/>
              <a:ext cx="698500" cy="360363"/>
            </a:xfrm>
            <a:custGeom>
              <a:avLst/>
              <a:gdLst/>
              <a:ahLst/>
              <a:cxnLst>
                <a:cxn ang="0">
                  <a:pos x="26" y="92"/>
                </a:cxn>
                <a:cxn ang="0">
                  <a:pos x="26" y="94"/>
                </a:cxn>
                <a:cxn ang="0">
                  <a:pos x="176" y="59"/>
                </a:cxn>
                <a:cxn ang="0">
                  <a:pos x="186" y="0"/>
                </a:cxn>
                <a:cxn ang="0">
                  <a:pos x="0" y="0"/>
                </a:cxn>
                <a:cxn ang="0">
                  <a:pos x="26" y="92"/>
                </a:cxn>
              </a:cxnLst>
              <a:rect l="0" t="0" r="r" b="b"/>
              <a:pathLst>
                <a:path w="186" h="96">
                  <a:moveTo>
                    <a:pt x="26" y="92"/>
                  </a:moveTo>
                  <a:cubicBezTo>
                    <a:pt x="26" y="93"/>
                    <a:pt x="26" y="94"/>
                    <a:pt x="26" y="94"/>
                  </a:cubicBezTo>
                  <a:cubicBezTo>
                    <a:pt x="75" y="96"/>
                    <a:pt x="167" y="74"/>
                    <a:pt x="176" y="59"/>
                  </a:cubicBezTo>
                  <a:cubicBezTo>
                    <a:pt x="181" y="50"/>
                    <a:pt x="185" y="28"/>
                    <a:pt x="18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27"/>
                    <a:pt x="26" y="59"/>
                    <a:pt x="26" y="92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0" name="Freeform 14">
              <a:extLst>
                <a:ext uri="{FF2B5EF4-FFF2-40B4-BE49-F238E27FC236}">
                  <a16:creationId xmlns:a16="http://schemas.microsoft.com/office/drawing/2014/main" id="{A00237D2-29B6-46E7-B8A1-C163BC9C25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40113" y="11110913"/>
              <a:ext cx="1031875" cy="1030288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0" y="138"/>
                </a:cxn>
                <a:cxn ang="0">
                  <a:pos x="137" y="275"/>
                </a:cxn>
                <a:cxn ang="0">
                  <a:pos x="275" y="138"/>
                </a:cxn>
                <a:cxn ang="0">
                  <a:pos x="137" y="0"/>
                </a:cxn>
                <a:cxn ang="0">
                  <a:pos x="137" y="225"/>
                </a:cxn>
                <a:cxn ang="0">
                  <a:pos x="50" y="138"/>
                </a:cxn>
                <a:cxn ang="0">
                  <a:pos x="137" y="51"/>
                </a:cxn>
                <a:cxn ang="0">
                  <a:pos x="224" y="138"/>
                </a:cxn>
                <a:cxn ang="0">
                  <a:pos x="137" y="225"/>
                </a:cxn>
              </a:cxnLst>
              <a:rect l="0" t="0" r="r" b="b"/>
              <a:pathLst>
                <a:path w="275" h="275">
                  <a:moveTo>
                    <a:pt x="137" y="0"/>
                  </a:moveTo>
                  <a:cubicBezTo>
                    <a:pt x="61" y="0"/>
                    <a:pt x="0" y="62"/>
                    <a:pt x="0" y="138"/>
                  </a:cubicBezTo>
                  <a:cubicBezTo>
                    <a:pt x="0" y="214"/>
                    <a:pt x="61" y="275"/>
                    <a:pt x="137" y="275"/>
                  </a:cubicBezTo>
                  <a:cubicBezTo>
                    <a:pt x="213" y="275"/>
                    <a:pt x="275" y="214"/>
                    <a:pt x="275" y="138"/>
                  </a:cubicBezTo>
                  <a:cubicBezTo>
                    <a:pt x="275" y="62"/>
                    <a:pt x="213" y="0"/>
                    <a:pt x="137" y="0"/>
                  </a:cubicBezTo>
                  <a:close/>
                  <a:moveTo>
                    <a:pt x="137" y="225"/>
                  </a:moveTo>
                  <a:cubicBezTo>
                    <a:pt x="89" y="225"/>
                    <a:pt x="50" y="186"/>
                    <a:pt x="50" y="138"/>
                  </a:cubicBezTo>
                  <a:cubicBezTo>
                    <a:pt x="50" y="90"/>
                    <a:pt x="89" y="51"/>
                    <a:pt x="137" y="51"/>
                  </a:cubicBezTo>
                  <a:cubicBezTo>
                    <a:pt x="185" y="51"/>
                    <a:pt x="224" y="90"/>
                    <a:pt x="224" y="138"/>
                  </a:cubicBezTo>
                  <a:cubicBezTo>
                    <a:pt x="224" y="186"/>
                    <a:pt x="185" y="225"/>
                    <a:pt x="137" y="225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1" name="Freeform 15">
              <a:extLst>
                <a:ext uri="{FF2B5EF4-FFF2-40B4-BE49-F238E27FC236}">
                  <a16:creationId xmlns:a16="http://schemas.microsoft.com/office/drawing/2014/main" id="{9EAB1526-51A3-40C6-8046-F997B6B0F7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73938" y="11110913"/>
              <a:ext cx="1031875" cy="1030288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0" y="138"/>
                </a:cxn>
                <a:cxn ang="0">
                  <a:pos x="137" y="275"/>
                </a:cxn>
                <a:cxn ang="0">
                  <a:pos x="275" y="138"/>
                </a:cxn>
                <a:cxn ang="0">
                  <a:pos x="137" y="0"/>
                </a:cxn>
                <a:cxn ang="0">
                  <a:pos x="137" y="225"/>
                </a:cxn>
                <a:cxn ang="0">
                  <a:pos x="50" y="138"/>
                </a:cxn>
                <a:cxn ang="0">
                  <a:pos x="137" y="51"/>
                </a:cxn>
                <a:cxn ang="0">
                  <a:pos x="224" y="138"/>
                </a:cxn>
                <a:cxn ang="0">
                  <a:pos x="137" y="225"/>
                </a:cxn>
              </a:cxnLst>
              <a:rect l="0" t="0" r="r" b="b"/>
              <a:pathLst>
                <a:path w="275" h="275">
                  <a:moveTo>
                    <a:pt x="137" y="0"/>
                  </a:moveTo>
                  <a:cubicBezTo>
                    <a:pt x="61" y="0"/>
                    <a:pt x="0" y="62"/>
                    <a:pt x="0" y="138"/>
                  </a:cubicBezTo>
                  <a:cubicBezTo>
                    <a:pt x="0" y="214"/>
                    <a:pt x="61" y="275"/>
                    <a:pt x="137" y="275"/>
                  </a:cubicBezTo>
                  <a:cubicBezTo>
                    <a:pt x="213" y="275"/>
                    <a:pt x="275" y="214"/>
                    <a:pt x="275" y="138"/>
                  </a:cubicBezTo>
                  <a:cubicBezTo>
                    <a:pt x="275" y="62"/>
                    <a:pt x="213" y="0"/>
                    <a:pt x="137" y="0"/>
                  </a:cubicBezTo>
                  <a:close/>
                  <a:moveTo>
                    <a:pt x="137" y="225"/>
                  </a:moveTo>
                  <a:cubicBezTo>
                    <a:pt x="89" y="225"/>
                    <a:pt x="50" y="186"/>
                    <a:pt x="50" y="138"/>
                  </a:cubicBezTo>
                  <a:cubicBezTo>
                    <a:pt x="50" y="90"/>
                    <a:pt x="89" y="51"/>
                    <a:pt x="137" y="51"/>
                  </a:cubicBezTo>
                  <a:cubicBezTo>
                    <a:pt x="185" y="51"/>
                    <a:pt x="224" y="90"/>
                    <a:pt x="224" y="138"/>
                  </a:cubicBezTo>
                  <a:cubicBezTo>
                    <a:pt x="224" y="186"/>
                    <a:pt x="185" y="225"/>
                    <a:pt x="137" y="225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2" name="Freeform 16">
              <a:extLst>
                <a:ext uri="{FF2B5EF4-FFF2-40B4-BE49-F238E27FC236}">
                  <a16:creationId xmlns:a16="http://schemas.microsoft.com/office/drawing/2014/main" id="{798CDCB0-E9F4-4DDE-A4B5-BC527DABB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0725" y="11268075"/>
              <a:ext cx="2768600" cy="4683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" y="92"/>
                </a:cxn>
                <a:cxn ang="0">
                  <a:pos x="23" y="125"/>
                </a:cxn>
                <a:cxn ang="0">
                  <a:pos x="715" y="125"/>
                </a:cxn>
                <a:cxn ang="0">
                  <a:pos x="712" y="92"/>
                </a:cxn>
                <a:cxn ang="0">
                  <a:pos x="738" y="0"/>
                </a:cxn>
                <a:cxn ang="0">
                  <a:pos x="0" y="0"/>
                </a:cxn>
              </a:cxnLst>
              <a:rect l="0" t="0" r="r" b="b"/>
              <a:pathLst>
                <a:path w="738" h="125">
                  <a:moveTo>
                    <a:pt x="0" y="0"/>
                  </a:moveTo>
                  <a:cubicBezTo>
                    <a:pt x="17" y="27"/>
                    <a:pt x="26" y="59"/>
                    <a:pt x="26" y="92"/>
                  </a:cubicBezTo>
                  <a:cubicBezTo>
                    <a:pt x="26" y="103"/>
                    <a:pt x="25" y="114"/>
                    <a:pt x="23" y="125"/>
                  </a:cubicBezTo>
                  <a:cubicBezTo>
                    <a:pt x="213" y="125"/>
                    <a:pt x="538" y="125"/>
                    <a:pt x="715" y="125"/>
                  </a:cubicBezTo>
                  <a:cubicBezTo>
                    <a:pt x="713" y="114"/>
                    <a:pt x="712" y="103"/>
                    <a:pt x="712" y="92"/>
                  </a:cubicBezTo>
                  <a:cubicBezTo>
                    <a:pt x="712" y="59"/>
                    <a:pt x="721" y="27"/>
                    <a:pt x="73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3" name="Freeform 17">
              <a:extLst>
                <a:ext uri="{FF2B5EF4-FFF2-40B4-BE49-F238E27FC236}">
                  <a16:creationId xmlns:a16="http://schemas.microsoft.com/office/drawing/2014/main" id="{A4671C72-7F69-4C92-A678-CD7846C57C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1763" y="11268075"/>
              <a:ext cx="719137" cy="4651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80"/>
                </a:cxn>
                <a:cxn ang="0">
                  <a:pos x="0" y="80"/>
                </a:cxn>
                <a:cxn ang="0">
                  <a:pos x="172" y="124"/>
                </a:cxn>
                <a:cxn ang="0">
                  <a:pos x="166" y="92"/>
                </a:cxn>
                <a:cxn ang="0">
                  <a:pos x="192" y="0"/>
                </a:cxn>
                <a:cxn ang="0">
                  <a:pos x="0" y="0"/>
                </a:cxn>
              </a:cxnLst>
              <a:rect l="0" t="0" r="r" b="b"/>
              <a:pathLst>
                <a:path w="192" h="124">
                  <a:moveTo>
                    <a:pt x="0" y="0"/>
                  </a:moveTo>
                  <a:cubicBezTo>
                    <a:pt x="0" y="4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18" y="120"/>
                    <a:pt x="126" y="124"/>
                    <a:pt x="172" y="124"/>
                  </a:cubicBezTo>
                  <a:cubicBezTo>
                    <a:pt x="168" y="114"/>
                    <a:pt x="166" y="101"/>
                    <a:pt x="166" y="92"/>
                  </a:cubicBezTo>
                  <a:cubicBezTo>
                    <a:pt x="166" y="59"/>
                    <a:pt x="176" y="27"/>
                    <a:pt x="19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4" name="Freeform 18">
              <a:extLst>
                <a:ext uri="{FF2B5EF4-FFF2-40B4-BE49-F238E27FC236}">
                  <a16:creationId xmlns:a16="http://schemas.microsoft.com/office/drawing/2014/main" id="{904B9110-7B58-470D-A8DE-88206BD5A5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71763" y="9423400"/>
              <a:ext cx="6475412" cy="1593850"/>
            </a:xfrm>
            <a:custGeom>
              <a:avLst/>
              <a:gdLst/>
              <a:ahLst/>
              <a:cxnLst>
                <a:cxn ang="0">
                  <a:pos x="344" y="406"/>
                </a:cxn>
                <a:cxn ang="0">
                  <a:pos x="424" y="425"/>
                </a:cxn>
                <a:cxn ang="0">
                  <a:pos x="1306" y="425"/>
                </a:cxn>
                <a:cxn ang="0">
                  <a:pos x="1386" y="406"/>
                </a:cxn>
                <a:cxn ang="0">
                  <a:pos x="1466" y="425"/>
                </a:cxn>
                <a:cxn ang="0">
                  <a:pos x="1727" y="425"/>
                </a:cxn>
                <a:cxn ang="0">
                  <a:pos x="1717" y="328"/>
                </a:cxn>
                <a:cxn ang="0">
                  <a:pos x="1538" y="271"/>
                </a:cxn>
                <a:cxn ang="0">
                  <a:pos x="1201" y="105"/>
                </a:cxn>
                <a:cxn ang="0">
                  <a:pos x="1007" y="93"/>
                </a:cxn>
                <a:cxn ang="0">
                  <a:pos x="992" y="7"/>
                </a:cxn>
                <a:cxn ang="0">
                  <a:pos x="983" y="0"/>
                </a:cxn>
                <a:cxn ang="0">
                  <a:pos x="934" y="0"/>
                </a:cxn>
                <a:cxn ang="0">
                  <a:pos x="926" y="7"/>
                </a:cxn>
                <a:cxn ang="0">
                  <a:pos x="910" y="94"/>
                </a:cxn>
                <a:cxn ang="0">
                  <a:pos x="759" y="105"/>
                </a:cxn>
                <a:cxn ang="0">
                  <a:pos x="407" y="275"/>
                </a:cxn>
                <a:cxn ang="0">
                  <a:pos x="186" y="314"/>
                </a:cxn>
                <a:cxn ang="0">
                  <a:pos x="0" y="410"/>
                </a:cxn>
                <a:cxn ang="0">
                  <a:pos x="0" y="425"/>
                </a:cxn>
                <a:cxn ang="0">
                  <a:pos x="264" y="425"/>
                </a:cxn>
                <a:cxn ang="0">
                  <a:pos x="344" y="406"/>
                </a:cxn>
                <a:cxn ang="0">
                  <a:pos x="1642" y="356"/>
                </a:cxn>
                <a:cxn ang="0">
                  <a:pos x="1696" y="356"/>
                </a:cxn>
                <a:cxn ang="0">
                  <a:pos x="1703" y="362"/>
                </a:cxn>
                <a:cxn ang="0">
                  <a:pos x="1705" y="401"/>
                </a:cxn>
                <a:cxn ang="0">
                  <a:pos x="1699" y="407"/>
                </a:cxn>
                <a:cxn ang="0">
                  <a:pos x="1598" y="407"/>
                </a:cxn>
                <a:cxn ang="0">
                  <a:pos x="1642" y="356"/>
                </a:cxn>
                <a:cxn ang="0">
                  <a:pos x="1156" y="148"/>
                </a:cxn>
                <a:cxn ang="0">
                  <a:pos x="1347" y="256"/>
                </a:cxn>
                <a:cxn ang="0">
                  <a:pos x="1341" y="271"/>
                </a:cxn>
                <a:cxn ang="0">
                  <a:pos x="1063" y="286"/>
                </a:cxn>
                <a:cxn ang="0">
                  <a:pos x="986" y="286"/>
                </a:cxn>
                <a:cxn ang="0">
                  <a:pos x="979" y="141"/>
                </a:cxn>
                <a:cxn ang="0">
                  <a:pos x="1156" y="148"/>
                </a:cxn>
                <a:cxn ang="0">
                  <a:pos x="941" y="17"/>
                </a:cxn>
                <a:cxn ang="0">
                  <a:pos x="977" y="17"/>
                </a:cxn>
                <a:cxn ang="0">
                  <a:pos x="990" y="93"/>
                </a:cxn>
                <a:cxn ang="0">
                  <a:pos x="927" y="94"/>
                </a:cxn>
                <a:cxn ang="0">
                  <a:pos x="941" y="17"/>
                </a:cxn>
                <a:cxn ang="0">
                  <a:pos x="571" y="275"/>
                </a:cxn>
                <a:cxn ang="0">
                  <a:pos x="802" y="147"/>
                </a:cxn>
                <a:cxn ang="0">
                  <a:pos x="935" y="141"/>
                </a:cxn>
                <a:cxn ang="0">
                  <a:pos x="930" y="286"/>
                </a:cxn>
                <a:cxn ang="0">
                  <a:pos x="574" y="286"/>
                </a:cxn>
                <a:cxn ang="0">
                  <a:pos x="571" y="275"/>
                </a:cxn>
                <a:cxn ang="0">
                  <a:pos x="171" y="408"/>
                </a:cxn>
                <a:cxn ang="0">
                  <a:pos x="87" y="408"/>
                </a:cxn>
                <a:cxn ang="0">
                  <a:pos x="160" y="361"/>
                </a:cxn>
                <a:cxn ang="0">
                  <a:pos x="255" y="359"/>
                </a:cxn>
                <a:cxn ang="0">
                  <a:pos x="171" y="408"/>
                </a:cxn>
              </a:cxnLst>
              <a:rect l="0" t="0" r="r" b="b"/>
              <a:pathLst>
                <a:path w="1727" h="425">
                  <a:moveTo>
                    <a:pt x="344" y="406"/>
                  </a:moveTo>
                  <a:cubicBezTo>
                    <a:pt x="373" y="406"/>
                    <a:pt x="400" y="413"/>
                    <a:pt x="424" y="425"/>
                  </a:cubicBezTo>
                  <a:cubicBezTo>
                    <a:pt x="1306" y="425"/>
                    <a:pt x="1306" y="425"/>
                    <a:pt x="1306" y="425"/>
                  </a:cubicBezTo>
                  <a:cubicBezTo>
                    <a:pt x="1330" y="413"/>
                    <a:pt x="1358" y="406"/>
                    <a:pt x="1386" y="406"/>
                  </a:cubicBezTo>
                  <a:cubicBezTo>
                    <a:pt x="1415" y="406"/>
                    <a:pt x="1442" y="413"/>
                    <a:pt x="1466" y="425"/>
                  </a:cubicBezTo>
                  <a:cubicBezTo>
                    <a:pt x="1727" y="425"/>
                    <a:pt x="1727" y="425"/>
                    <a:pt x="1727" y="425"/>
                  </a:cubicBezTo>
                  <a:cubicBezTo>
                    <a:pt x="1726" y="379"/>
                    <a:pt x="1723" y="337"/>
                    <a:pt x="1717" y="328"/>
                  </a:cubicBezTo>
                  <a:cubicBezTo>
                    <a:pt x="1696" y="292"/>
                    <a:pt x="1614" y="283"/>
                    <a:pt x="1538" y="271"/>
                  </a:cubicBezTo>
                  <a:cubicBezTo>
                    <a:pt x="1488" y="263"/>
                    <a:pt x="1287" y="115"/>
                    <a:pt x="1201" y="105"/>
                  </a:cubicBezTo>
                  <a:cubicBezTo>
                    <a:pt x="1151" y="99"/>
                    <a:pt x="1082" y="95"/>
                    <a:pt x="1007" y="93"/>
                  </a:cubicBezTo>
                  <a:cubicBezTo>
                    <a:pt x="992" y="7"/>
                    <a:pt x="992" y="7"/>
                    <a:pt x="992" y="7"/>
                  </a:cubicBezTo>
                  <a:cubicBezTo>
                    <a:pt x="991" y="3"/>
                    <a:pt x="987" y="0"/>
                    <a:pt x="983" y="0"/>
                  </a:cubicBezTo>
                  <a:cubicBezTo>
                    <a:pt x="934" y="0"/>
                    <a:pt x="934" y="0"/>
                    <a:pt x="934" y="0"/>
                  </a:cubicBezTo>
                  <a:cubicBezTo>
                    <a:pt x="930" y="0"/>
                    <a:pt x="926" y="3"/>
                    <a:pt x="926" y="7"/>
                  </a:cubicBezTo>
                  <a:cubicBezTo>
                    <a:pt x="910" y="94"/>
                    <a:pt x="910" y="94"/>
                    <a:pt x="910" y="94"/>
                  </a:cubicBezTo>
                  <a:cubicBezTo>
                    <a:pt x="858" y="95"/>
                    <a:pt x="807" y="99"/>
                    <a:pt x="759" y="105"/>
                  </a:cubicBezTo>
                  <a:cubicBezTo>
                    <a:pt x="689" y="113"/>
                    <a:pt x="427" y="266"/>
                    <a:pt x="407" y="275"/>
                  </a:cubicBezTo>
                  <a:cubicBezTo>
                    <a:pt x="388" y="284"/>
                    <a:pt x="328" y="286"/>
                    <a:pt x="186" y="314"/>
                  </a:cubicBezTo>
                  <a:cubicBezTo>
                    <a:pt x="69" y="337"/>
                    <a:pt x="0" y="387"/>
                    <a:pt x="0" y="410"/>
                  </a:cubicBezTo>
                  <a:cubicBezTo>
                    <a:pt x="0" y="413"/>
                    <a:pt x="0" y="418"/>
                    <a:pt x="0" y="425"/>
                  </a:cubicBezTo>
                  <a:cubicBezTo>
                    <a:pt x="264" y="425"/>
                    <a:pt x="264" y="425"/>
                    <a:pt x="264" y="425"/>
                  </a:cubicBezTo>
                  <a:cubicBezTo>
                    <a:pt x="288" y="413"/>
                    <a:pt x="315" y="406"/>
                    <a:pt x="344" y="406"/>
                  </a:cubicBezTo>
                  <a:close/>
                  <a:moveTo>
                    <a:pt x="1642" y="356"/>
                  </a:moveTo>
                  <a:cubicBezTo>
                    <a:pt x="1696" y="356"/>
                    <a:pt x="1696" y="356"/>
                    <a:pt x="1696" y="356"/>
                  </a:cubicBezTo>
                  <a:cubicBezTo>
                    <a:pt x="1700" y="356"/>
                    <a:pt x="1702" y="358"/>
                    <a:pt x="1703" y="362"/>
                  </a:cubicBezTo>
                  <a:cubicBezTo>
                    <a:pt x="1705" y="401"/>
                    <a:pt x="1705" y="401"/>
                    <a:pt x="1705" y="401"/>
                  </a:cubicBezTo>
                  <a:cubicBezTo>
                    <a:pt x="1705" y="404"/>
                    <a:pt x="1702" y="407"/>
                    <a:pt x="1699" y="407"/>
                  </a:cubicBezTo>
                  <a:cubicBezTo>
                    <a:pt x="1598" y="407"/>
                    <a:pt x="1598" y="407"/>
                    <a:pt x="1598" y="407"/>
                  </a:cubicBezTo>
                  <a:cubicBezTo>
                    <a:pt x="1598" y="407"/>
                    <a:pt x="1613" y="356"/>
                    <a:pt x="1642" y="356"/>
                  </a:cubicBezTo>
                  <a:close/>
                  <a:moveTo>
                    <a:pt x="1156" y="148"/>
                  </a:moveTo>
                  <a:cubicBezTo>
                    <a:pt x="1235" y="157"/>
                    <a:pt x="1315" y="226"/>
                    <a:pt x="1347" y="256"/>
                  </a:cubicBezTo>
                  <a:cubicBezTo>
                    <a:pt x="1352" y="261"/>
                    <a:pt x="1349" y="271"/>
                    <a:pt x="1341" y="271"/>
                  </a:cubicBezTo>
                  <a:cubicBezTo>
                    <a:pt x="1294" y="276"/>
                    <a:pt x="1167" y="286"/>
                    <a:pt x="1063" y="286"/>
                  </a:cubicBezTo>
                  <a:cubicBezTo>
                    <a:pt x="986" y="286"/>
                    <a:pt x="986" y="286"/>
                    <a:pt x="986" y="286"/>
                  </a:cubicBezTo>
                  <a:cubicBezTo>
                    <a:pt x="979" y="141"/>
                    <a:pt x="979" y="141"/>
                    <a:pt x="979" y="141"/>
                  </a:cubicBezTo>
                  <a:cubicBezTo>
                    <a:pt x="1049" y="141"/>
                    <a:pt x="1120" y="144"/>
                    <a:pt x="1156" y="148"/>
                  </a:cubicBezTo>
                  <a:close/>
                  <a:moveTo>
                    <a:pt x="941" y="17"/>
                  </a:moveTo>
                  <a:cubicBezTo>
                    <a:pt x="977" y="17"/>
                    <a:pt x="977" y="17"/>
                    <a:pt x="977" y="17"/>
                  </a:cubicBezTo>
                  <a:cubicBezTo>
                    <a:pt x="990" y="93"/>
                    <a:pt x="990" y="93"/>
                    <a:pt x="990" y="93"/>
                  </a:cubicBezTo>
                  <a:cubicBezTo>
                    <a:pt x="969" y="93"/>
                    <a:pt x="948" y="93"/>
                    <a:pt x="927" y="94"/>
                  </a:cubicBezTo>
                  <a:lnTo>
                    <a:pt x="941" y="17"/>
                  </a:lnTo>
                  <a:close/>
                  <a:moveTo>
                    <a:pt x="571" y="275"/>
                  </a:moveTo>
                  <a:cubicBezTo>
                    <a:pt x="619" y="234"/>
                    <a:pt x="751" y="158"/>
                    <a:pt x="802" y="147"/>
                  </a:cubicBezTo>
                  <a:cubicBezTo>
                    <a:pt x="820" y="143"/>
                    <a:pt x="874" y="141"/>
                    <a:pt x="935" y="141"/>
                  </a:cubicBezTo>
                  <a:cubicBezTo>
                    <a:pt x="930" y="286"/>
                    <a:pt x="930" y="286"/>
                    <a:pt x="930" y="286"/>
                  </a:cubicBezTo>
                  <a:cubicBezTo>
                    <a:pt x="574" y="286"/>
                    <a:pt x="574" y="286"/>
                    <a:pt x="574" y="286"/>
                  </a:cubicBezTo>
                  <a:cubicBezTo>
                    <a:pt x="568" y="286"/>
                    <a:pt x="566" y="279"/>
                    <a:pt x="571" y="275"/>
                  </a:cubicBezTo>
                  <a:close/>
                  <a:moveTo>
                    <a:pt x="171" y="408"/>
                  </a:moveTo>
                  <a:cubicBezTo>
                    <a:pt x="147" y="408"/>
                    <a:pt x="87" y="408"/>
                    <a:pt x="87" y="408"/>
                  </a:cubicBezTo>
                  <a:cubicBezTo>
                    <a:pt x="87" y="408"/>
                    <a:pt x="122" y="366"/>
                    <a:pt x="160" y="361"/>
                  </a:cubicBezTo>
                  <a:cubicBezTo>
                    <a:pt x="199" y="356"/>
                    <a:pt x="250" y="355"/>
                    <a:pt x="255" y="359"/>
                  </a:cubicBezTo>
                  <a:cubicBezTo>
                    <a:pt x="260" y="364"/>
                    <a:pt x="209" y="408"/>
                    <a:pt x="171" y="408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75" name="グループ化 74">
            <a:extLst>
              <a:ext uri="{FF2B5EF4-FFF2-40B4-BE49-F238E27FC236}">
                <a16:creationId xmlns:a16="http://schemas.microsoft.com/office/drawing/2014/main" id="{D9D08135-8338-48BB-9EE2-64A70BDB8706}"/>
              </a:ext>
            </a:extLst>
          </p:cNvPr>
          <p:cNvGrpSpPr>
            <a:grpSpLocks noChangeAspect="1"/>
          </p:cNvGrpSpPr>
          <p:nvPr/>
        </p:nvGrpSpPr>
        <p:grpSpPr>
          <a:xfrm>
            <a:off x="4639850" y="4016793"/>
            <a:ext cx="791718" cy="422737"/>
            <a:chOff x="-8804275" y="9853613"/>
            <a:chExt cx="7902575" cy="4219575"/>
          </a:xfrm>
        </p:grpSpPr>
        <p:sp>
          <p:nvSpPr>
            <p:cNvPr id="76" name="Freeform 6">
              <a:extLst>
                <a:ext uri="{FF2B5EF4-FFF2-40B4-BE49-F238E27FC236}">
                  <a16:creationId xmlns:a16="http://schemas.microsoft.com/office/drawing/2014/main" id="{5152005A-8A6C-44C6-BFD7-E554D0B2DB4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311900" y="9853613"/>
              <a:ext cx="5410200" cy="3673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314"/>
                </a:cxn>
                <a:cxn ang="0">
                  <a:pos x="1954" y="2314"/>
                </a:cxn>
                <a:cxn ang="0">
                  <a:pos x="1954" y="2314"/>
                </a:cxn>
                <a:cxn ang="0">
                  <a:pos x="1956" y="2268"/>
                </a:cxn>
                <a:cxn ang="0">
                  <a:pos x="1962" y="2224"/>
                </a:cxn>
                <a:cxn ang="0">
                  <a:pos x="1974" y="2182"/>
                </a:cxn>
                <a:cxn ang="0">
                  <a:pos x="1988" y="2140"/>
                </a:cxn>
                <a:cxn ang="0">
                  <a:pos x="2008" y="2102"/>
                </a:cxn>
                <a:cxn ang="0">
                  <a:pos x="2030" y="2066"/>
                </a:cxn>
                <a:cxn ang="0">
                  <a:pos x="2054" y="2032"/>
                </a:cxn>
                <a:cxn ang="0">
                  <a:pos x="2084" y="2000"/>
                </a:cxn>
                <a:cxn ang="0">
                  <a:pos x="2116" y="1972"/>
                </a:cxn>
                <a:cxn ang="0">
                  <a:pos x="2150" y="1946"/>
                </a:cxn>
                <a:cxn ang="0">
                  <a:pos x="2186" y="1924"/>
                </a:cxn>
                <a:cxn ang="0">
                  <a:pos x="2224" y="1906"/>
                </a:cxn>
                <a:cxn ang="0">
                  <a:pos x="2266" y="1890"/>
                </a:cxn>
                <a:cxn ang="0">
                  <a:pos x="2308" y="1880"/>
                </a:cxn>
                <a:cxn ang="0">
                  <a:pos x="2352" y="1872"/>
                </a:cxn>
                <a:cxn ang="0">
                  <a:pos x="2398" y="1870"/>
                </a:cxn>
                <a:cxn ang="0">
                  <a:pos x="2398" y="1870"/>
                </a:cxn>
                <a:cxn ang="0">
                  <a:pos x="2442" y="1872"/>
                </a:cxn>
                <a:cxn ang="0">
                  <a:pos x="2486" y="1880"/>
                </a:cxn>
                <a:cxn ang="0">
                  <a:pos x="2528" y="1890"/>
                </a:cxn>
                <a:cxn ang="0">
                  <a:pos x="2570" y="1906"/>
                </a:cxn>
                <a:cxn ang="0">
                  <a:pos x="2608" y="1924"/>
                </a:cxn>
                <a:cxn ang="0">
                  <a:pos x="2644" y="1946"/>
                </a:cxn>
                <a:cxn ang="0">
                  <a:pos x="2678" y="1972"/>
                </a:cxn>
                <a:cxn ang="0">
                  <a:pos x="2710" y="2000"/>
                </a:cxn>
                <a:cxn ang="0">
                  <a:pos x="2740" y="2032"/>
                </a:cxn>
                <a:cxn ang="0">
                  <a:pos x="2764" y="2066"/>
                </a:cxn>
                <a:cxn ang="0">
                  <a:pos x="2786" y="2102"/>
                </a:cxn>
                <a:cxn ang="0">
                  <a:pos x="2806" y="2140"/>
                </a:cxn>
                <a:cxn ang="0">
                  <a:pos x="2820" y="2182"/>
                </a:cxn>
                <a:cxn ang="0">
                  <a:pos x="2832" y="2224"/>
                </a:cxn>
                <a:cxn ang="0">
                  <a:pos x="2838" y="2268"/>
                </a:cxn>
                <a:cxn ang="0">
                  <a:pos x="2840" y="2314"/>
                </a:cxn>
                <a:cxn ang="0">
                  <a:pos x="3408" y="2314"/>
                </a:cxn>
                <a:cxn ang="0">
                  <a:pos x="3408" y="0"/>
                </a:cxn>
                <a:cxn ang="0">
                  <a:pos x="0" y="0"/>
                </a:cxn>
              </a:cxnLst>
              <a:rect l="0" t="0" r="r" b="b"/>
              <a:pathLst>
                <a:path w="3408" h="2314">
                  <a:moveTo>
                    <a:pt x="0" y="0"/>
                  </a:moveTo>
                  <a:lnTo>
                    <a:pt x="0" y="2314"/>
                  </a:lnTo>
                  <a:lnTo>
                    <a:pt x="1954" y="2314"/>
                  </a:lnTo>
                  <a:lnTo>
                    <a:pt x="1954" y="2314"/>
                  </a:lnTo>
                  <a:lnTo>
                    <a:pt x="1956" y="2268"/>
                  </a:lnTo>
                  <a:lnTo>
                    <a:pt x="1962" y="2224"/>
                  </a:lnTo>
                  <a:lnTo>
                    <a:pt x="1974" y="2182"/>
                  </a:lnTo>
                  <a:lnTo>
                    <a:pt x="1988" y="2140"/>
                  </a:lnTo>
                  <a:lnTo>
                    <a:pt x="2008" y="2102"/>
                  </a:lnTo>
                  <a:lnTo>
                    <a:pt x="2030" y="2066"/>
                  </a:lnTo>
                  <a:lnTo>
                    <a:pt x="2054" y="2032"/>
                  </a:lnTo>
                  <a:lnTo>
                    <a:pt x="2084" y="2000"/>
                  </a:lnTo>
                  <a:lnTo>
                    <a:pt x="2116" y="1972"/>
                  </a:lnTo>
                  <a:lnTo>
                    <a:pt x="2150" y="1946"/>
                  </a:lnTo>
                  <a:lnTo>
                    <a:pt x="2186" y="1924"/>
                  </a:lnTo>
                  <a:lnTo>
                    <a:pt x="2224" y="1906"/>
                  </a:lnTo>
                  <a:lnTo>
                    <a:pt x="2266" y="1890"/>
                  </a:lnTo>
                  <a:lnTo>
                    <a:pt x="2308" y="1880"/>
                  </a:lnTo>
                  <a:lnTo>
                    <a:pt x="2352" y="1872"/>
                  </a:lnTo>
                  <a:lnTo>
                    <a:pt x="2398" y="1870"/>
                  </a:lnTo>
                  <a:lnTo>
                    <a:pt x="2398" y="1870"/>
                  </a:lnTo>
                  <a:lnTo>
                    <a:pt x="2442" y="1872"/>
                  </a:lnTo>
                  <a:lnTo>
                    <a:pt x="2486" y="1880"/>
                  </a:lnTo>
                  <a:lnTo>
                    <a:pt x="2528" y="1890"/>
                  </a:lnTo>
                  <a:lnTo>
                    <a:pt x="2570" y="1906"/>
                  </a:lnTo>
                  <a:lnTo>
                    <a:pt x="2608" y="1924"/>
                  </a:lnTo>
                  <a:lnTo>
                    <a:pt x="2644" y="1946"/>
                  </a:lnTo>
                  <a:lnTo>
                    <a:pt x="2678" y="1972"/>
                  </a:lnTo>
                  <a:lnTo>
                    <a:pt x="2710" y="2000"/>
                  </a:lnTo>
                  <a:lnTo>
                    <a:pt x="2740" y="2032"/>
                  </a:lnTo>
                  <a:lnTo>
                    <a:pt x="2764" y="2066"/>
                  </a:lnTo>
                  <a:lnTo>
                    <a:pt x="2786" y="2102"/>
                  </a:lnTo>
                  <a:lnTo>
                    <a:pt x="2806" y="2140"/>
                  </a:lnTo>
                  <a:lnTo>
                    <a:pt x="2820" y="2182"/>
                  </a:lnTo>
                  <a:lnTo>
                    <a:pt x="2832" y="2224"/>
                  </a:lnTo>
                  <a:lnTo>
                    <a:pt x="2838" y="2268"/>
                  </a:lnTo>
                  <a:lnTo>
                    <a:pt x="2840" y="2314"/>
                  </a:lnTo>
                  <a:lnTo>
                    <a:pt x="3408" y="2314"/>
                  </a:lnTo>
                  <a:lnTo>
                    <a:pt x="34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ja-JP"/>
              </a:defPPr>
              <a:lvl1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2600" kern="1200">
                  <a:solidFill>
                    <a:schemeClr val="tx2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defRPr>
              </a:lvl1pPr>
              <a:lvl2pPr marL="4572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2600" kern="1200">
                  <a:solidFill>
                    <a:schemeClr val="tx2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defRPr>
              </a:lvl2pPr>
              <a:lvl3pPr marL="9144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2600" kern="1200">
                  <a:solidFill>
                    <a:schemeClr val="tx2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defRPr>
              </a:lvl3pPr>
              <a:lvl4pPr marL="13716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2600" kern="1200">
                  <a:solidFill>
                    <a:schemeClr val="tx2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defRPr>
              </a:lvl4pPr>
              <a:lvl5pPr marL="18288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2600" kern="1200">
                  <a:solidFill>
                    <a:schemeClr val="tx2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2600" kern="1200">
                  <a:solidFill>
                    <a:schemeClr val="tx2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2600" kern="1200">
                  <a:solidFill>
                    <a:schemeClr val="tx2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2600" kern="1200">
                  <a:solidFill>
                    <a:schemeClr val="tx2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2600" kern="1200">
                  <a:solidFill>
                    <a:schemeClr val="tx2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77" name="Freeform 7">
              <a:extLst>
                <a:ext uri="{FF2B5EF4-FFF2-40B4-BE49-F238E27FC236}">
                  <a16:creationId xmlns:a16="http://schemas.microsoft.com/office/drawing/2014/main" id="{B8334DE3-D29B-4C87-9992-477CAB4C9E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8048625" y="12977813"/>
              <a:ext cx="1095375" cy="1095375"/>
            </a:xfrm>
            <a:custGeom>
              <a:avLst/>
              <a:gdLst/>
              <a:ahLst/>
              <a:cxnLst>
                <a:cxn ang="0">
                  <a:pos x="310" y="2"/>
                </a:cxn>
                <a:cxn ang="0">
                  <a:pos x="210" y="28"/>
                </a:cxn>
                <a:cxn ang="0">
                  <a:pos x="126" y="80"/>
                </a:cxn>
                <a:cxn ang="0">
                  <a:pos x="60" y="152"/>
                </a:cxn>
                <a:cxn ang="0">
                  <a:pos x="16" y="242"/>
                </a:cxn>
                <a:cxn ang="0">
                  <a:pos x="0" y="346"/>
                </a:cxn>
                <a:cxn ang="0">
                  <a:pos x="8" y="416"/>
                </a:cxn>
                <a:cxn ang="0">
                  <a:pos x="42" y="510"/>
                </a:cxn>
                <a:cxn ang="0">
                  <a:pos x="102" y="590"/>
                </a:cxn>
                <a:cxn ang="0">
                  <a:pos x="180" y="650"/>
                </a:cxn>
                <a:cxn ang="0">
                  <a:pos x="276" y="684"/>
                </a:cxn>
                <a:cxn ang="0">
                  <a:pos x="346" y="690"/>
                </a:cxn>
                <a:cxn ang="0">
                  <a:pos x="448" y="676"/>
                </a:cxn>
                <a:cxn ang="0">
                  <a:pos x="538" y="632"/>
                </a:cxn>
                <a:cxn ang="0">
                  <a:pos x="612" y="566"/>
                </a:cxn>
                <a:cxn ang="0">
                  <a:pos x="664" y="480"/>
                </a:cxn>
                <a:cxn ang="0">
                  <a:pos x="688" y="380"/>
                </a:cxn>
                <a:cxn ang="0">
                  <a:pos x="688" y="310"/>
                </a:cxn>
                <a:cxn ang="0">
                  <a:pos x="664" y="212"/>
                </a:cxn>
                <a:cxn ang="0">
                  <a:pos x="612" y="126"/>
                </a:cxn>
                <a:cxn ang="0">
                  <a:pos x="538" y="60"/>
                </a:cxn>
                <a:cxn ang="0">
                  <a:pos x="448" y="16"/>
                </a:cxn>
                <a:cxn ang="0">
                  <a:pos x="346" y="0"/>
                </a:cxn>
                <a:cxn ang="0">
                  <a:pos x="346" y="516"/>
                </a:cxn>
                <a:cxn ang="0">
                  <a:pos x="294" y="508"/>
                </a:cxn>
                <a:cxn ang="0">
                  <a:pos x="250" y="486"/>
                </a:cxn>
                <a:cxn ang="0">
                  <a:pos x="214" y="454"/>
                </a:cxn>
                <a:cxn ang="0">
                  <a:pos x="188" y="412"/>
                </a:cxn>
                <a:cxn ang="0">
                  <a:pos x="176" y="362"/>
                </a:cxn>
                <a:cxn ang="0">
                  <a:pos x="176" y="328"/>
                </a:cxn>
                <a:cxn ang="0">
                  <a:pos x="188" y="280"/>
                </a:cxn>
                <a:cxn ang="0">
                  <a:pos x="214" y="238"/>
                </a:cxn>
                <a:cxn ang="0">
                  <a:pos x="250" y="204"/>
                </a:cxn>
                <a:cxn ang="0">
                  <a:pos x="294" y="182"/>
                </a:cxn>
                <a:cxn ang="0">
                  <a:pos x="346" y="176"/>
                </a:cxn>
                <a:cxn ang="0">
                  <a:pos x="380" y="178"/>
                </a:cxn>
                <a:cxn ang="0">
                  <a:pos x="426" y="196"/>
                </a:cxn>
                <a:cxn ang="0">
                  <a:pos x="466" y="226"/>
                </a:cxn>
                <a:cxn ang="0">
                  <a:pos x="496" y="264"/>
                </a:cxn>
                <a:cxn ang="0">
                  <a:pos x="512" y="312"/>
                </a:cxn>
                <a:cxn ang="0">
                  <a:pos x="516" y="346"/>
                </a:cxn>
                <a:cxn ang="0">
                  <a:pos x="508" y="396"/>
                </a:cxn>
                <a:cxn ang="0">
                  <a:pos x="486" y="440"/>
                </a:cxn>
                <a:cxn ang="0">
                  <a:pos x="454" y="476"/>
                </a:cxn>
                <a:cxn ang="0">
                  <a:pos x="412" y="502"/>
                </a:cxn>
                <a:cxn ang="0">
                  <a:pos x="362" y="514"/>
                </a:cxn>
              </a:cxnLst>
              <a:rect l="0" t="0" r="r" b="b"/>
              <a:pathLst>
                <a:path w="690" h="690">
                  <a:moveTo>
                    <a:pt x="346" y="0"/>
                  </a:moveTo>
                  <a:lnTo>
                    <a:pt x="346" y="0"/>
                  </a:lnTo>
                  <a:lnTo>
                    <a:pt x="310" y="2"/>
                  </a:lnTo>
                  <a:lnTo>
                    <a:pt x="276" y="8"/>
                  </a:lnTo>
                  <a:lnTo>
                    <a:pt x="242" y="16"/>
                  </a:lnTo>
                  <a:lnTo>
                    <a:pt x="210" y="28"/>
                  </a:lnTo>
                  <a:lnTo>
                    <a:pt x="180" y="42"/>
                  </a:lnTo>
                  <a:lnTo>
                    <a:pt x="152" y="60"/>
                  </a:lnTo>
                  <a:lnTo>
                    <a:pt x="126" y="80"/>
                  </a:lnTo>
                  <a:lnTo>
                    <a:pt x="102" y="102"/>
                  </a:lnTo>
                  <a:lnTo>
                    <a:pt x="78" y="126"/>
                  </a:lnTo>
                  <a:lnTo>
                    <a:pt x="60" y="152"/>
                  </a:lnTo>
                  <a:lnTo>
                    <a:pt x="42" y="180"/>
                  </a:lnTo>
                  <a:lnTo>
                    <a:pt x="28" y="212"/>
                  </a:lnTo>
                  <a:lnTo>
                    <a:pt x="16" y="242"/>
                  </a:lnTo>
                  <a:lnTo>
                    <a:pt x="8" y="276"/>
                  </a:lnTo>
                  <a:lnTo>
                    <a:pt x="2" y="310"/>
                  </a:lnTo>
                  <a:lnTo>
                    <a:pt x="0" y="346"/>
                  </a:lnTo>
                  <a:lnTo>
                    <a:pt x="0" y="346"/>
                  </a:lnTo>
                  <a:lnTo>
                    <a:pt x="2" y="380"/>
                  </a:lnTo>
                  <a:lnTo>
                    <a:pt x="8" y="416"/>
                  </a:lnTo>
                  <a:lnTo>
                    <a:pt x="16" y="448"/>
                  </a:lnTo>
                  <a:lnTo>
                    <a:pt x="28" y="480"/>
                  </a:lnTo>
                  <a:lnTo>
                    <a:pt x="42" y="510"/>
                  </a:lnTo>
                  <a:lnTo>
                    <a:pt x="60" y="538"/>
                  </a:lnTo>
                  <a:lnTo>
                    <a:pt x="78" y="566"/>
                  </a:lnTo>
                  <a:lnTo>
                    <a:pt x="102" y="590"/>
                  </a:lnTo>
                  <a:lnTo>
                    <a:pt x="126" y="612"/>
                  </a:lnTo>
                  <a:lnTo>
                    <a:pt x="152" y="632"/>
                  </a:lnTo>
                  <a:lnTo>
                    <a:pt x="180" y="650"/>
                  </a:lnTo>
                  <a:lnTo>
                    <a:pt x="210" y="664"/>
                  </a:lnTo>
                  <a:lnTo>
                    <a:pt x="242" y="676"/>
                  </a:lnTo>
                  <a:lnTo>
                    <a:pt x="276" y="684"/>
                  </a:lnTo>
                  <a:lnTo>
                    <a:pt x="310" y="688"/>
                  </a:lnTo>
                  <a:lnTo>
                    <a:pt x="346" y="690"/>
                  </a:lnTo>
                  <a:lnTo>
                    <a:pt x="346" y="690"/>
                  </a:lnTo>
                  <a:lnTo>
                    <a:pt x="380" y="688"/>
                  </a:lnTo>
                  <a:lnTo>
                    <a:pt x="414" y="684"/>
                  </a:lnTo>
                  <a:lnTo>
                    <a:pt x="448" y="676"/>
                  </a:lnTo>
                  <a:lnTo>
                    <a:pt x="480" y="664"/>
                  </a:lnTo>
                  <a:lnTo>
                    <a:pt x="510" y="650"/>
                  </a:lnTo>
                  <a:lnTo>
                    <a:pt x="538" y="632"/>
                  </a:lnTo>
                  <a:lnTo>
                    <a:pt x="564" y="612"/>
                  </a:lnTo>
                  <a:lnTo>
                    <a:pt x="590" y="590"/>
                  </a:lnTo>
                  <a:lnTo>
                    <a:pt x="612" y="566"/>
                  </a:lnTo>
                  <a:lnTo>
                    <a:pt x="632" y="538"/>
                  </a:lnTo>
                  <a:lnTo>
                    <a:pt x="648" y="510"/>
                  </a:lnTo>
                  <a:lnTo>
                    <a:pt x="664" y="480"/>
                  </a:lnTo>
                  <a:lnTo>
                    <a:pt x="676" y="448"/>
                  </a:lnTo>
                  <a:lnTo>
                    <a:pt x="684" y="416"/>
                  </a:lnTo>
                  <a:lnTo>
                    <a:pt x="688" y="380"/>
                  </a:lnTo>
                  <a:lnTo>
                    <a:pt x="690" y="346"/>
                  </a:lnTo>
                  <a:lnTo>
                    <a:pt x="690" y="346"/>
                  </a:lnTo>
                  <a:lnTo>
                    <a:pt x="688" y="310"/>
                  </a:lnTo>
                  <a:lnTo>
                    <a:pt x="684" y="276"/>
                  </a:lnTo>
                  <a:lnTo>
                    <a:pt x="676" y="242"/>
                  </a:lnTo>
                  <a:lnTo>
                    <a:pt x="664" y="212"/>
                  </a:lnTo>
                  <a:lnTo>
                    <a:pt x="648" y="180"/>
                  </a:lnTo>
                  <a:lnTo>
                    <a:pt x="632" y="152"/>
                  </a:lnTo>
                  <a:lnTo>
                    <a:pt x="612" y="126"/>
                  </a:lnTo>
                  <a:lnTo>
                    <a:pt x="590" y="102"/>
                  </a:lnTo>
                  <a:lnTo>
                    <a:pt x="564" y="80"/>
                  </a:lnTo>
                  <a:lnTo>
                    <a:pt x="538" y="60"/>
                  </a:lnTo>
                  <a:lnTo>
                    <a:pt x="510" y="42"/>
                  </a:lnTo>
                  <a:lnTo>
                    <a:pt x="480" y="28"/>
                  </a:lnTo>
                  <a:lnTo>
                    <a:pt x="448" y="16"/>
                  </a:lnTo>
                  <a:lnTo>
                    <a:pt x="414" y="8"/>
                  </a:lnTo>
                  <a:lnTo>
                    <a:pt x="380" y="2"/>
                  </a:lnTo>
                  <a:lnTo>
                    <a:pt x="346" y="0"/>
                  </a:lnTo>
                  <a:lnTo>
                    <a:pt x="346" y="0"/>
                  </a:lnTo>
                  <a:close/>
                  <a:moveTo>
                    <a:pt x="346" y="516"/>
                  </a:moveTo>
                  <a:lnTo>
                    <a:pt x="346" y="516"/>
                  </a:lnTo>
                  <a:lnTo>
                    <a:pt x="328" y="514"/>
                  </a:lnTo>
                  <a:lnTo>
                    <a:pt x="312" y="512"/>
                  </a:lnTo>
                  <a:lnTo>
                    <a:pt x="294" y="508"/>
                  </a:lnTo>
                  <a:lnTo>
                    <a:pt x="280" y="502"/>
                  </a:lnTo>
                  <a:lnTo>
                    <a:pt x="264" y="496"/>
                  </a:lnTo>
                  <a:lnTo>
                    <a:pt x="250" y="486"/>
                  </a:lnTo>
                  <a:lnTo>
                    <a:pt x="238" y="476"/>
                  </a:lnTo>
                  <a:lnTo>
                    <a:pt x="226" y="466"/>
                  </a:lnTo>
                  <a:lnTo>
                    <a:pt x="214" y="454"/>
                  </a:lnTo>
                  <a:lnTo>
                    <a:pt x="204" y="440"/>
                  </a:lnTo>
                  <a:lnTo>
                    <a:pt x="196" y="426"/>
                  </a:lnTo>
                  <a:lnTo>
                    <a:pt x="188" y="412"/>
                  </a:lnTo>
                  <a:lnTo>
                    <a:pt x="182" y="396"/>
                  </a:lnTo>
                  <a:lnTo>
                    <a:pt x="178" y="380"/>
                  </a:lnTo>
                  <a:lnTo>
                    <a:pt x="176" y="362"/>
                  </a:lnTo>
                  <a:lnTo>
                    <a:pt x="176" y="346"/>
                  </a:lnTo>
                  <a:lnTo>
                    <a:pt x="176" y="346"/>
                  </a:lnTo>
                  <a:lnTo>
                    <a:pt x="176" y="328"/>
                  </a:lnTo>
                  <a:lnTo>
                    <a:pt x="178" y="312"/>
                  </a:lnTo>
                  <a:lnTo>
                    <a:pt x="182" y="294"/>
                  </a:lnTo>
                  <a:lnTo>
                    <a:pt x="188" y="280"/>
                  </a:lnTo>
                  <a:lnTo>
                    <a:pt x="196" y="264"/>
                  </a:lnTo>
                  <a:lnTo>
                    <a:pt x="204" y="250"/>
                  </a:lnTo>
                  <a:lnTo>
                    <a:pt x="214" y="238"/>
                  </a:lnTo>
                  <a:lnTo>
                    <a:pt x="226" y="226"/>
                  </a:lnTo>
                  <a:lnTo>
                    <a:pt x="238" y="214"/>
                  </a:lnTo>
                  <a:lnTo>
                    <a:pt x="250" y="204"/>
                  </a:lnTo>
                  <a:lnTo>
                    <a:pt x="264" y="196"/>
                  </a:lnTo>
                  <a:lnTo>
                    <a:pt x="280" y="188"/>
                  </a:lnTo>
                  <a:lnTo>
                    <a:pt x="294" y="182"/>
                  </a:lnTo>
                  <a:lnTo>
                    <a:pt x="312" y="178"/>
                  </a:lnTo>
                  <a:lnTo>
                    <a:pt x="328" y="176"/>
                  </a:lnTo>
                  <a:lnTo>
                    <a:pt x="346" y="176"/>
                  </a:lnTo>
                  <a:lnTo>
                    <a:pt x="346" y="176"/>
                  </a:lnTo>
                  <a:lnTo>
                    <a:pt x="362" y="176"/>
                  </a:lnTo>
                  <a:lnTo>
                    <a:pt x="380" y="178"/>
                  </a:lnTo>
                  <a:lnTo>
                    <a:pt x="396" y="182"/>
                  </a:lnTo>
                  <a:lnTo>
                    <a:pt x="412" y="188"/>
                  </a:lnTo>
                  <a:lnTo>
                    <a:pt x="426" y="196"/>
                  </a:lnTo>
                  <a:lnTo>
                    <a:pt x="440" y="204"/>
                  </a:lnTo>
                  <a:lnTo>
                    <a:pt x="454" y="214"/>
                  </a:lnTo>
                  <a:lnTo>
                    <a:pt x="466" y="226"/>
                  </a:lnTo>
                  <a:lnTo>
                    <a:pt x="476" y="238"/>
                  </a:lnTo>
                  <a:lnTo>
                    <a:pt x="486" y="250"/>
                  </a:lnTo>
                  <a:lnTo>
                    <a:pt x="496" y="264"/>
                  </a:lnTo>
                  <a:lnTo>
                    <a:pt x="502" y="280"/>
                  </a:lnTo>
                  <a:lnTo>
                    <a:pt x="508" y="294"/>
                  </a:lnTo>
                  <a:lnTo>
                    <a:pt x="512" y="312"/>
                  </a:lnTo>
                  <a:lnTo>
                    <a:pt x="514" y="328"/>
                  </a:lnTo>
                  <a:lnTo>
                    <a:pt x="516" y="346"/>
                  </a:lnTo>
                  <a:lnTo>
                    <a:pt x="516" y="346"/>
                  </a:lnTo>
                  <a:lnTo>
                    <a:pt x="514" y="362"/>
                  </a:lnTo>
                  <a:lnTo>
                    <a:pt x="512" y="380"/>
                  </a:lnTo>
                  <a:lnTo>
                    <a:pt x="508" y="396"/>
                  </a:lnTo>
                  <a:lnTo>
                    <a:pt x="502" y="412"/>
                  </a:lnTo>
                  <a:lnTo>
                    <a:pt x="496" y="426"/>
                  </a:lnTo>
                  <a:lnTo>
                    <a:pt x="486" y="440"/>
                  </a:lnTo>
                  <a:lnTo>
                    <a:pt x="476" y="454"/>
                  </a:lnTo>
                  <a:lnTo>
                    <a:pt x="466" y="466"/>
                  </a:lnTo>
                  <a:lnTo>
                    <a:pt x="454" y="476"/>
                  </a:lnTo>
                  <a:lnTo>
                    <a:pt x="440" y="486"/>
                  </a:lnTo>
                  <a:lnTo>
                    <a:pt x="426" y="496"/>
                  </a:lnTo>
                  <a:lnTo>
                    <a:pt x="412" y="502"/>
                  </a:lnTo>
                  <a:lnTo>
                    <a:pt x="396" y="508"/>
                  </a:lnTo>
                  <a:lnTo>
                    <a:pt x="380" y="512"/>
                  </a:lnTo>
                  <a:lnTo>
                    <a:pt x="362" y="514"/>
                  </a:lnTo>
                  <a:lnTo>
                    <a:pt x="346" y="516"/>
                  </a:lnTo>
                  <a:lnTo>
                    <a:pt x="346" y="5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ja-JP"/>
              </a:defPPr>
              <a:lvl1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2600" kern="1200">
                  <a:solidFill>
                    <a:schemeClr val="tx2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defRPr>
              </a:lvl1pPr>
              <a:lvl2pPr marL="4572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2600" kern="1200">
                  <a:solidFill>
                    <a:schemeClr val="tx2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defRPr>
              </a:lvl2pPr>
              <a:lvl3pPr marL="9144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2600" kern="1200">
                  <a:solidFill>
                    <a:schemeClr val="tx2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defRPr>
              </a:lvl3pPr>
              <a:lvl4pPr marL="13716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2600" kern="1200">
                  <a:solidFill>
                    <a:schemeClr val="tx2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defRPr>
              </a:lvl4pPr>
              <a:lvl5pPr marL="18288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2600" kern="1200">
                  <a:solidFill>
                    <a:schemeClr val="tx2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2600" kern="1200">
                  <a:solidFill>
                    <a:schemeClr val="tx2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2600" kern="1200">
                  <a:solidFill>
                    <a:schemeClr val="tx2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2600" kern="1200">
                  <a:solidFill>
                    <a:schemeClr val="tx2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2600" kern="1200">
                  <a:solidFill>
                    <a:schemeClr val="tx2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78" name="Freeform 8">
              <a:extLst>
                <a:ext uri="{FF2B5EF4-FFF2-40B4-BE49-F238E27FC236}">
                  <a16:creationId xmlns:a16="http://schemas.microsoft.com/office/drawing/2014/main" id="{84D56BA2-7293-4FE6-9947-128E195742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041650" y="12977813"/>
              <a:ext cx="1095375" cy="1095375"/>
            </a:xfrm>
            <a:custGeom>
              <a:avLst/>
              <a:gdLst/>
              <a:ahLst/>
              <a:cxnLst>
                <a:cxn ang="0">
                  <a:pos x="310" y="2"/>
                </a:cxn>
                <a:cxn ang="0">
                  <a:pos x="210" y="28"/>
                </a:cxn>
                <a:cxn ang="0">
                  <a:pos x="126" y="80"/>
                </a:cxn>
                <a:cxn ang="0">
                  <a:pos x="58" y="152"/>
                </a:cxn>
                <a:cxn ang="0">
                  <a:pos x="14" y="242"/>
                </a:cxn>
                <a:cxn ang="0">
                  <a:pos x="0" y="346"/>
                </a:cxn>
                <a:cxn ang="0">
                  <a:pos x="6" y="416"/>
                </a:cxn>
                <a:cxn ang="0">
                  <a:pos x="42" y="510"/>
                </a:cxn>
                <a:cxn ang="0">
                  <a:pos x="100" y="590"/>
                </a:cxn>
                <a:cxn ang="0">
                  <a:pos x="180" y="650"/>
                </a:cxn>
                <a:cxn ang="0">
                  <a:pos x="276" y="684"/>
                </a:cxn>
                <a:cxn ang="0">
                  <a:pos x="344" y="690"/>
                </a:cxn>
                <a:cxn ang="0">
                  <a:pos x="448" y="676"/>
                </a:cxn>
                <a:cxn ang="0">
                  <a:pos x="538" y="632"/>
                </a:cxn>
                <a:cxn ang="0">
                  <a:pos x="612" y="566"/>
                </a:cxn>
                <a:cxn ang="0">
                  <a:pos x="662" y="480"/>
                </a:cxn>
                <a:cxn ang="0">
                  <a:pos x="688" y="380"/>
                </a:cxn>
                <a:cxn ang="0">
                  <a:pos x="688" y="310"/>
                </a:cxn>
                <a:cxn ang="0">
                  <a:pos x="662" y="212"/>
                </a:cxn>
                <a:cxn ang="0">
                  <a:pos x="612" y="126"/>
                </a:cxn>
                <a:cxn ang="0">
                  <a:pos x="538" y="60"/>
                </a:cxn>
                <a:cxn ang="0">
                  <a:pos x="448" y="16"/>
                </a:cxn>
                <a:cxn ang="0">
                  <a:pos x="344" y="0"/>
                </a:cxn>
                <a:cxn ang="0">
                  <a:pos x="344" y="516"/>
                </a:cxn>
                <a:cxn ang="0">
                  <a:pos x="294" y="508"/>
                </a:cxn>
                <a:cxn ang="0">
                  <a:pos x="250" y="486"/>
                </a:cxn>
                <a:cxn ang="0">
                  <a:pos x="214" y="454"/>
                </a:cxn>
                <a:cxn ang="0">
                  <a:pos x="188" y="412"/>
                </a:cxn>
                <a:cxn ang="0">
                  <a:pos x="176" y="362"/>
                </a:cxn>
                <a:cxn ang="0">
                  <a:pos x="176" y="328"/>
                </a:cxn>
                <a:cxn ang="0">
                  <a:pos x="188" y="280"/>
                </a:cxn>
                <a:cxn ang="0">
                  <a:pos x="214" y="238"/>
                </a:cxn>
                <a:cxn ang="0">
                  <a:pos x="250" y="204"/>
                </a:cxn>
                <a:cxn ang="0">
                  <a:pos x="294" y="182"/>
                </a:cxn>
                <a:cxn ang="0">
                  <a:pos x="344" y="176"/>
                </a:cxn>
                <a:cxn ang="0">
                  <a:pos x="378" y="178"/>
                </a:cxn>
                <a:cxn ang="0">
                  <a:pos x="426" y="196"/>
                </a:cxn>
                <a:cxn ang="0">
                  <a:pos x="466" y="226"/>
                </a:cxn>
                <a:cxn ang="0">
                  <a:pos x="494" y="264"/>
                </a:cxn>
                <a:cxn ang="0">
                  <a:pos x="512" y="312"/>
                </a:cxn>
                <a:cxn ang="0">
                  <a:pos x="514" y="346"/>
                </a:cxn>
                <a:cxn ang="0">
                  <a:pos x="508" y="396"/>
                </a:cxn>
                <a:cxn ang="0">
                  <a:pos x="486" y="440"/>
                </a:cxn>
                <a:cxn ang="0">
                  <a:pos x="452" y="476"/>
                </a:cxn>
                <a:cxn ang="0">
                  <a:pos x="410" y="502"/>
                </a:cxn>
                <a:cxn ang="0">
                  <a:pos x="362" y="514"/>
                </a:cxn>
              </a:cxnLst>
              <a:rect l="0" t="0" r="r" b="b"/>
              <a:pathLst>
                <a:path w="690" h="690">
                  <a:moveTo>
                    <a:pt x="344" y="0"/>
                  </a:moveTo>
                  <a:lnTo>
                    <a:pt x="344" y="0"/>
                  </a:lnTo>
                  <a:lnTo>
                    <a:pt x="310" y="2"/>
                  </a:lnTo>
                  <a:lnTo>
                    <a:pt x="276" y="8"/>
                  </a:lnTo>
                  <a:lnTo>
                    <a:pt x="242" y="16"/>
                  </a:lnTo>
                  <a:lnTo>
                    <a:pt x="210" y="28"/>
                  </a:lnTo>
                  <a:lnTo>
                    <a:pt x="180" y="42"/>
                  </a:lnTo>
                  <a:lnTo>
                    <a:pt x="152" y="60"/>
                  </a:lnTo>
                  <a:lnTo>
                    <a:pt x="126" y="80"/>
                  </a:lnTo>
                  <a:lnTo>
                    <a:pt x="100" y="102"/>
                  </a:lnTo>
                  <a:lnTo>
                    <a:pt x="78" y="126"/>
                  </a:lnTo>
                  <a:lnTo>
                    <a:pt x="58" y="152"/>
                  </a:lnTo>
                  <a:lnTo>
                    <a:pt x="42" y="180"/>
                  </a:lnTo>
                  <a:lnTo>
                    <a:pt x="26" y="212"/>
                  </a:lnTo>
                  <a:lnTo>
                    <a:pt x="14" y="242"/>
                  </a:lnTo>
                  <a:lnTo>
                    <a:pt x="6" y="276"/>
                  </a:lnTo>
                  <a:lnTo>
                    <a:pt x="2" y="310"/>
                  </a:lnTo>
                  <a:lnTo>
                    <a:pt x="0" y="346"/>
                  </a:lnTo>
                  <a:lnTo>
                    <a:pt x="0" y="346"/>
                  </a:lnTo>
                  <a:lnTo>
                    <a:pt x="2" y="380"/>
                  </a:lnTo>
                  <a:lnTo>
                    <a:pt x="6" y="416"/>
                  </a:lnTo>
                  <a:lnTo>
                    <a:pt x="14" y="448"/>
                  </a:lnTo>
                  <a:lnTo>
                    <a:pt x="26" y="480"/>
                  </a:lnTo>
                  <a:lnTo>
                    <a:pt x="42" y="510"/>
                  </a:lnTo>
                  <a:lnTo>
                    <a:pt x="58" y="538"/>
                  </a:lnTo>
                  <a:lnTo>
                    <a:pt x="78" y="566"/>
                  </a:lnTo>
                  <a:lnTo>
                    <a:pt x="100" y="590"/>
                  </a:lnTo>
                  <a:lnTo>
                    <a:pt x="126" y="612"/>
                  </a:lnTo>
                  <a:lnTo>
                    <a:pt x="152" y="632"/>
                  </a:lnTo>
                  <a:lnTo>
                    <a:pt x="180" y="650"/>
                  </a:lnTo>
                  <a:lnTo>
                    <a:pt x="210" y="664"/>
                  </a:lnTo>
                  <a:lnTo>
                    <a:pt x="242" y="676"/>
                  </a:lnTo>
                  <a:lnTo>
                    <a:pt x="276" y="684"/>
                  </a:lnTo>
                  <a:lnTo>
                    <a:pt x="310" y="688"/>
                  </a:lnTo>
                  <a:lnTo>
                    <a:pt x="344" y="690"/>
                  </a:lnTo>
                  <a:lnTo>
                    <a:pt x="344" y="690"/>
                  </a:lnTo>
                  <a:lnTo>
                    <a:pt x="380" y="688"/>
                  </a:lnTo>
                  <a:lnTo>
                    <a:pt x="414" y="684"/>
                  </a:lnTo>
                  <a:lnTo>
                    <a:pt x="448" y="676"/>
                  </a:lnTo>
                  <a:lnTo>
                    <a:pt x="480" y="664"/>
                  </a:lnTo>
                  <a:lnTo>
                    <a:pt x="510" y="650"/>
                  </a:lnTo>
                  <a:lnTo>
                    <a:pt x="538" y="632"/>
                  </a:lnTo>
                  <a:lnTo>
                    <a:pt x="564" y="612"/>
                  </a:lnTo>
                  <a:lnTo>
                    <a:pt x="588" y="590"/>
                  </a:lnTo>
                  <a:lnTo>
                    <a:pt x="612" y="566"/>
                  </a:lnTo>
                  <a:lnTo>
                    <a:pt x="630" y="538"/>
                  </a:lnTo>
                  <a:lnTo>
                    <a:pt x="648" y="510"/>
                  </a:lnTo>
                  <a:lnTo>
                    <a:pt x="662" y="480"/>
                  </a:lnTo>
                  <a:lnTo>
                    <a:pt x="674" y="448"/>
                  </a:lnTo>
                  <a:lnTo>
                    <a:pt x="682" y="416"/>
                  </a:lnTo>
                  <a:lnTo>
                    <a:pt x="688" y="380"/>
                  </a:lnTo>
                  <a:lnTo>
                    <a:pt x="690" y="346"/>
                  </a:lnTo>
                  <a:lnTo>
                    <a:pt x="690" y="346"/>
                  </a:lnTo>
                  <a:lnTo>
                    <a:pt x="688" y="310"/>
                  </a:lnTo>
                  <a:lnTo>
                    <a:pt x="682" y="276"/>
                  </a:lnTo>
                  <a:lnTo>
                    <a:pt x="674" y="242"/>
                  </a:lnTo>
                  <a:lnTo>
                    <a:pt x="662" y="212"/>
                  </a:lnTo>
                  <a:lnTo>
                    <a:pt x="648" y="180"/>
                  </a:lnTo>
                  <a:lnTo>
                    <a:pt x="630" y="152"/>
                  </a:lnTo>
                  <a:lnTo>
                    <a:pt x="612" y="126"/>
                  </a:lnTo>
                  <a:lnTo>
                    <a:pt x="588" y="102"/>
                  </a:lnTo>
                  <a:lnTo>
                    <a:pt x="564" y="80"/>
                  </a:lnTo>
                  <a:lnTo>
                    <a:pt x="538" y="60"/>
                  </a:lnTo>
                  <a:lnTo>
                    <a:pt x="510" y="42"/>
                  </a:lnTo>
                  <a:lnTo>
                    <a:pt x="480" y="28"/>
                  </a:lnTo>
                  <a:lnTo>
                    <a:pt x="448" y="16"/>
                  </a:lnTo>
                  <a:lnTo>
                    <a:pt x="414" y="8"/>
                  </a:lnTo>
                  <a:lnTo>
                    <a:pt x="380" y="2"/>
                  </a:lnTo>
                  <a:lnTo>
                    <a:pt x="344" y="0"/>
                  </a:lnTo>
                  <a:lnTo>
                    <a:pt x="344" y="0"/>
                  </a:lnTo>
                  <a:close/>
                  <a:moveTo>
                    <a:pt x="344" y="516"/>
                  </a:moveTo>
                  <a:lnTo>
                    <a:pt x="344" y="516"/>
                  </a:lnTo>
                  <a:lnTo>
                    <a:pt x="328" y="514"/>
                  </a:lnTo>
                  <a:lnTo>
                    <a:pt x="310" y="512"/>
                  </a:lnTo>
                  <a:lnTo>
                    <a:pt x="294" y="508"/>
                  </a:lnTo>
                  <a:lnTo>
                    <a:pt x="278" y="502"/>
                  </a:lnTo>
                  <a:lnTo>
                    <a:pt x="264" y="496"/>
                  </a:lnTo>
                  <a:lnTo>
                    <a:pt x="250" y="486"/>
                  </a:lnTo>
                  <a:lnTo>
                    <a:pt x="236" y="476"/>
                  </a:lnTo>
                  <a:lnTo>
                    <a:pt x="224" y="466"/>
                  </a:lnTo>
                  <a:lnTo>
                    <a:pt x="214" y="454"/>
                  </a:lnTo>
                  <a:lnTo>
                    <a:pt x="204" y="440"/>
                  </a:lnTo>
                  <a:lnTo>
                    <a:pt x="196" y="426"/>
                  </a:lnTo>
                  <a:lnTo>
                    <a:pt x="188" y="412"/>
                  </a:lnTo>
                  <a:lnTo>
                    <a:pt x="182" y="396"/>
                  </a:lnTo>
                  <a:lnTo>
                    <a:pt x="178" y="380"/>
                  </a:lnTo>
                  <a:lnTo>
                    <a:pt x="176" y="362"/>
                  </a:lnTo>
                  <a:lnTo>
                    <a:pt x="174" y="346"/>
                  </a:lnTo>
                  <a:lnTo>
                    <a:pt x="174" y="346"/>
                  </a:lnTo>
                  <a:lnTo>
                    <a:pt x="176" y="328"/>
                  </a:lnTo>
                  <a:lnTo>
                    <a:pt x="178" y="312"/>
                  </a:lnTo>
                  <a:lnTo>
                    <a:pt x="182" y="294"/>
                  </a:lnTo>
                  <a:lnTo>
                    <a:pt x="188" y="280"/>
                  </a:lnTo>
                  <a:lnTo>
                    <a:pt x="196" y="264"/>
                  </a:lnTo>
                  <a:lnTo>
                    <a:pt x="204" y="250"/>
                  </a:lnTo>
                  <a:lnTo>
                    <a:pt x="214" y="238"/>
                  </a:lnTo>
                  <a:lnTo>
                    <a:pt x="224" y="226"/>
                  </a:lnTo>
                  <a:lnTo>
                    <a:pt x="236" y="214"/>
                  </a:lnTo>
                  <a:lnTo>
                    <a:pt x="250" y="204"/>
                  </a:lnTo>
                  <a:lnTo>
                    <a:pt x="264" y="196"/>
                  </a:lnTo>
                  <a:lnTo>
                    <a:pt x="278" y="188"/>
                  </a:lnTo>
                  <a:lnTo>
                    <a:pt x="294" y="182"/>
                  </a:lnTo>
                  <a:lnTo>
                    <a:pt x="310" y="178"/>
                  </a:lnTo>
                  <a:lnTo>
                    <a:pt x="328" y="176"/>
                  </a:lnTo>
                  <a:lnTo>
                    <a:pt x="344" y="176"/>
                  </a:lnTo>
                  <a:lnTo>
                    <a:pt x="344" y="176"/>
                  </a:lnTo>
                  <a:lnTo>
                    <a:pt x="362" y="176"/>
                  </a:lnTo>
                  <a:lnTo>
                    <a:pt x="378" y="178"/>
                  </a:lnTo>
                  <a:lnTo>
                    <a:pt x="396" y="182"/>
                  </a:lnTo>
                  <a:lnTo>
                    <a:pt x="410" y="188"/>
                  </a:lnTo>
                  <a:lnTo>
                    <a:pt x="426" y="196"/>
                  </a:lnTo>
                  <a:lnTo>
                    <a:pt x="440" y="204"/>
                  </a:lnTo>
                  <a:lnTo>
                    <a:pt x="452" y="214"/>
                  </a:lnTo>
                  <a:lnTo>
                    <a:pt x="466" y="226"/>
                  </a:lnTo>
                  <a:lnTo>
                    <a:pt x="476" y="238"/>
                  </a:lnTo>
                  <a:lnTo>
                    <a:pt x="486" y="250"/>
                  </a:lnTo>
                  <a:lnTo>
                    <a:pt x="494" y="264"/>
                  </a:lnTo>
                  <a:lnTo>
                    <a:pt x="502" y="280"/>
                  </a:lnTo>
                  <a:lnTo>
                    <a:pt x="508" y="294"/>
                  </a:lnTo>
                  <a:lnTo>
                    <a:pt x="512" y="312"/>
                  </a:lnTo>
                  <a:lnTo>
                    <a:pt x="514" y="328"/>
                  </a:lnTo>
                  <a:lnTo>
                    <a:pt x="514" y="346"/>
                  </a:lnTo>
                  <a:lnTo>
                    <a:pt x="514" y="346"/>
                  </a:lnTo>
                  <a:lnTo>
                    <a:pt x="514" y="362"/>
                  </a:lnTo>
                  <a:lnTo>
                    <a:pt x="512" y="380"/>
                  </a:lnTo>
                  <a:lnTo>
                    <a:pt x="508" y="396"/>
                  </a:lnTo>
                  <a:lnTo>
                    <a:pt x="502" y="412"/>
                  </a:lnTo>
                  <a:lnTo>
                    <a:pt x="494" y="426"/>
                  </a:lnTo>
                  <a:lnTo>
                    <a:pt x="486" y="440"/>
                  </a:lnTo>
                  <a:lnTo>
                    <a:pt x="476" y="454"/>
                  </a:lnTo>
                  <a:lnTo>
                    <a:pt x="466" y="466"/>
                  </a:lnTo>
                  <a:lnTo>
                    <a:pt x="452" y="476"/>
                  </a:lnTo>
                  <a:lnTo>
                    <a:pt x="440" y="486"/>
                  </a:lnTo>
                  <a:lnTo>
                    <a:pt x="426" y="496"/>
                  </a:lnTo>
                  <a:lnTo>
                    <a:pt x="410" y="502"/>
                  </a:lnTo>
                  <a:lnTo>
                    <a:pt x="396" y="508"/>
                  </a:lnTo>
                  <a:lnTo>
                    <a:pt x="378" y="512"/>
                  </a:lnTo>
                  <a:lnTo>
                    <a:pt x="362" y="514"/>
                  </a:lnTo>
                  <a:lnTo>
                    <a:pt x="344" y="516"/>
                  </a:lnTo>
                  <a:lnTo>
                    <a:pt x="344" y="5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ja-JP"/>
              </a:defPPr>
              <a:lvl1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2600" kern="1200">
                  <a:solidFill>
                    <a:schemeClr val="tx2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defRPr>
              </a:lvl1pPr>
              <a:lvl2pPr marL="4572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2600" kern="1200">
                  <a:solidFill>
                    <a:schemeClr val="tx2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defRPr>
              </a:lvl2pPr>
              <a:lvl3pPr marL="9144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2600" kern="1200">
                  <a:solidFill>
                    <a:schemeClr val="tx2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defRPr>
              </a:lvl3pPr>
              <a:lvl4pPr marL="13716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2600" kern="1200">
                  <a:solidFill>
                    <a:schemeClr val="tx2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defRPr>
              </a:lvl4pPr>
              <a:lvl5pPr marL="18288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2600" kern="1200">
                  <a:solidFill>
                    <a:schemeClr val="tx2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2600" kern="1200">
                  <a:solidFill>
                    <a:schemeClr val="tx2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2600" kern="1200">
                  <a:solidFill>
                    <a:schemeClr val="tx2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2600" kern="1200">
                  <a:solidFill>
                    <a:schemeClr val="tx2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2600" kern="1200">
                  <a:solidFill>
                    <a:schemeClr val="tx2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79" name="Freeform 9">
              <a:extLst>
                <a:ext uri="{FF2B5EF4-FFF2-40B4-BE49-F238E27FC236}">
                  <a16:creationId xmlns:a16="http://schemas.microsoft.com/office/drawing/2014/main" id="{845D1D26-9039-488E-8417-DE21D03142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8804275" y="10948988"/>
              <a:ext cx="2314575" cy="2578100"/>
            </a:xfrm>
            <a:custGeom>
              <a:avLst/>
              <a:gdLst/>
              <a:ahLst/>
              <a:cxnLst>
                <a:cxn ang="0">
                  <a:pos x="344" y="0"/>
                </a:cxn>
                <a:cxn ang="0">
                  <a:pos x="0" y="862"/>
                </a:cxn>
                <a:cxn ang="0">
                  <a:pos x="2" y="1624"/>
                </a:cxn>
                <a:cxn ang="0">
                  <a:pos x="382" y="1624"/>
                </a:cxn>
                <a:cxn ang="0">
                  <a:pos x="382" y="1624"/>
                </a:cxn>
                <a:cxn ang="0">
                  <a:pos x="384" y="1578"/>
                </a:cxn>
                <a:cxn ang="0">
                  <a:pos x="392" y="1534"/>
                </a:cxn>
                <a:cxn ang="0">
                  <a:pos x="402" y="1492"/>
                </a:cxn>
                <a:cxn ang="0">
                  <a:pos x="416" y="1450"/>
                </a:cxn>
                <a:cxn ang="0">
                  <a:pos x="436" y="1412"/>
                </a:cxn>
                <a:cxn ang="0">
                  <a:pos x="458" y="1376"/>
                </a:cxn>
                <a:cxn ang="0">
                  <a:pos x="484" y="1342"/>
                </a:cxn>
                <a:cxn ang="0">
                  <a:pos x="512" y="1310"/>
                </a:cxn>
                <a:cxn ang="0">
                  <a:pos x="544" y="1282"/>
                </a:cxn>
                <a:cxn ang="0">
                  <a:pos x="578" y="1256"/>
                </a:cxn>
                <a:cxn ang="0">
                  <a:pos x="614" y="1234"/>
                </a:cxn>
                <a:cxn ang="0">
                  <a:pos x="652" y="1216"/>
                </a:cxn>
                <a:cxn ang="0">
                  <a:pos x="694" y="1200"/>
                </a:cxn>
                <a:cxn ang="0">
                  <a:pos x="736" y="1190"/>
                </a:cxn>
                <a:cxn ang="0">
                  <a:pos x="780" y="1182"/>
                </a:cxn>
                <a:cxn ang="0">
                  <a:pos x="826" y="1180"/>
                </a:cxn>
                <a:cxn ang="0">
                  <a:pos x="826" y="1180"/>
                </a:cxn>
                <a:cxn ang="0">
                  <a:pos x="870" y="1182"/>
                </a:cxn>
                <a:cxn ang="0">
                  <a:pos x="914" y="1190"/>
                </a:cxn>
                <a:cxn ang="0">
                  <a:pos x="958" y="1200"/>
                </a:cxn>
                <a:cxn ang="0">
                  <a:pos x="998" y="1216"/>
                </a:cxn>
                <a:cxn ang="0">
                  <a:pos x="1036" y="1234"/>
                </a:cxn>
                <a:cxn ang="0">
                  <a:pos x="1074" y="1256"/>
                </a:cxn>
                <a:cxn ang="0">
                  <a:pos x="1108" y="1282"/>
                </a:cxn>
                <a:cxn ang="0">
                  <a:pos x="1138" y="1310"/>
                </a:cxn>
                <a:cxn ang="0">
                  <a:pos x="1168" y="1342"/>
                </a:cxn>
                <a:cxn ang="0">
                  <a:pos x="1192" y="1376"/>
                </a:cxn>
                <a:cxn ang="0">
                  <a:pos x="1216" y="1412"/>
                </a:cxn>
                <a:cxn ang="0">
                  <a:pos x="1234" y="1450"/>
                </a:cxn>
                <a:cxn ang="0">
                  <a:pos x="1248" y="1492"/>
                </a:cxn>
                <a:cxn ang="0">
                  <a:pos x="1260" y="1534"/>
                </a:cxn>
                <a:cxn ang="0">
                  <a:pos x="1266" y="1578"/>
                </a:cxn>
                <a:cxn ang="0">
                  <a:pos x="1268" y="1624"/>
                </a:cxn>
                <a:cxn ang="0">
                  <a:pos x="1458" y="1624"/>
                </a:cxn>
                <a:cxn ang="0">
                  <a:pos x="1458" y="0"/>
                </a:cxn>
                <a:cxn ang="0">
                  <a:pos x="344" y="0"/>
                </a:cxn>
                <a:cxn ang="0">
                  <a:pos x="1276" y="748"/>
                </a:cxn>
                <a:cxn ang="0">
                  <a:pos x="224" y="748"/>
                </a:cxn>
                <a:cxn ang="0">
                  <a:pos x="440" y="180"/>
                </a:cxn>
                <a:cxn ang="0">
                  <a:pos x="1276" y="180"/>
                </a:cxn>
                <a:cxn ang="0">
                  <a:pos x="1276" y="748"/>
                </a:cxn>
              </a:cxnLst>
              <a:rect l="0" t="0" r="r" b="b"/>
              <a:pathLst>
                <a:path w="1458" h="1624">
                  <a:moveTo>
                    <a:pt x="344" y="0"/>
                  </a:moveTo>
                  <a:lnTo>
                    <a:pt x="0" y="862"/>
                  </a:lnTo>
                  <a:lnTo>
                    <a:pt x="2" y="1624"/>
                  </a:lnTo>
                  <a:lnTo>
                    <a:pt x="382" y="1624"/>
                  </a:lnTo>
                  <a:lnTo>
                    <a:pt x="382" y="1624"/>
                  </a:lnTo>
                  <a:lnTo>
                    <a:pt x="384" y="1578"/>
                  </a:lnTo>
                  <a:lnTo>
                    <a:pt x="392" y="1534"/>
                  </a:lnTo>
                  <a:lnTo>
                    <a:pt x="402" y="1492"/>
                  </a:lnTo>
                  <a:lnTo>
                    <a:pt x="416" y="1450"/>
                  </a:lnTo>
                  <a:lnTo>
                    <a:pt x="436" y="1412"/>
                  </a:lnTo>
                  <a:lnTo>
                    <a:pt x="458" y="1376"/>
                  </a:lnTo>
                  <a:lnTo>
                    <a:pt x="484" y="1342"/>
                  </a:lnTo>
                  <a:lnTo>
                    <a:pt x="512" y="1310"/>
                  </a:lnTo>
                  <a:lnTo>
                    <a:pt x="544" y="1282"/>
                  </a:lnTo>
                  <a:lnTo>
                    <a:pt x="578" y="1256"/>
                  </a:lnTo>
                  <a:lnTo>
                    <a:pt x="614" y="1234"/>
                  </a:lnTo>
                  <a:lnTo>
                    <a:pt x="652" y="1216"/>
                  </a:lnTo>
                  <a:lnTo>
                    <a:pt x="694" y="1200"/>
                  </a:lnTo>
                  <a:lnTo>
                    <a:pt x="736" y="1190"/>
                  </a:lnTo>
                  <a:lnTo>
                    <a:pt x="780" y="1182"/>
                  </a:lnTo>
                  <a:lnTo>
                    <a:pt x="826" y="1180"/>
                  </a:lnTo>
                  <a:lnTo>
                    <a:pt x="826" y="1180"/>
                  </a:lnTo>
                  <a:lnTo>
                    <a:pt x="870" y="1182"/>
                  </a:lnTo>
                  <a:lnTo>
                    <a:pt x="914" y="1190"/>
                  </a:lnTo>
                  <a:lnTo>
                    <a:pt x="958" y="1200"/>
                  </a:lnTo>
                  <a:lnTo>
                    <a:pt x="998" y="1216"/>
                  </a:lnTo>
                  <a:lnTo>
                    <a:pt x="1036" y="1234"/>
                  </a:lnTo>
                  <a:lnTo>
                    <a:pt x="1074" y="1256"/>
                  </a:lnTo>
                  <a:lnTo>
                    <a:pt x="1108" y="1282"/>
                  </a:lnTo>
                  <a:lnTo>
                    <a:pt x="1138" y="1310"/>
                  </a:lnTo>
                  <a:lnTo>
                    <a:pt x="1168" y="1342"/>
                  </a:lnTo>
                  <a:lnTo>
                    <a:pt x="1192" y="1376"/>
                  </a:lnTo>
                  <a:lnTo>
                    <a:pt x="1216" y="1412"/>
                  </a:lnTo>
                  <a:lnTo>
                    <a:pt x="1234" y="1450"/>
                  </a:lnTo>
                  <a:lnTo>
                    <a:pt x="1248" y="1492"/>
                  </a:lnTo>
                  <a:lnTo>
                    <a:pt x="1260" y="1534"/>
                  </a:lnTo>
                  <a:lnTo>
                    <a:pt x="1266" y="1578"/>
                  </a:lnTo>
                  <a:lnTo>
                    <a:pt x="1268" y="1624"/>
                  </a:lnTo>
                  <a:lnTo>
                    <a:pt x="1458" y="1624"/>
                  </a:lnTo>
                  <a:lnTo>
                    <a:pt x="1458" y="0"/>
                  </a:lnTo>
                  <a:lnTo>
                    <a:pt x="344" y="0"/>
                  </a:lnTo>
                  <a:close/>
                  <a:moveTo>
                    <a:pt x="1276" y="748"/>
                  </a:moveTo>
                  <a:lnTo>
                    <a:pt x="224" y="748"/>
                  </a:lnTo>
                  <a:lnTo>
                    <a:pt x="440" y="180"/>
                  </a:lnTo>
                  <a:lnTo>
                    <a:pt x="1276" y="180"/>
                  </a:lnTo>
                  <a:lnTo>
                    <a:pt x="1276" y="74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ja-JP"/>
              </a:defPPr>
              <a:lvl1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2600" kern="1200">
                  <a:solidFill>
                    <a:schemeClr val="tx2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defRPr>
              </a:lvl1pPr>
              <a:lvl2pPr marL="4572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2600" kern="1200">
                  <a:solidFill>
                    <a:schemeClr val="tx2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defRPr>
              </a:lvl2pPr>
              <a:lvl3pPr marL="9144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2600" kern="1200">
                  <a:solidFill>
                    <a:schemeClr val="tx2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defRPr>
              </a:lvl3pPr>
              <a:lvl4pPr marL="13716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2600" kern="1200">
                  <a:solidFill>
                    <a:schemeClr val="tx2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defRPr>
              </a:lvl4pPr>
              <a:lvl5pPr marL="18288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2600" kern="1200">
                  <a:solidFill>
                    <a:schemeClr val="tx2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2600" kern="1200">
                  <a:solidFill>
                    <a:schemeClr val="tx2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2600" kern="1200">
                  <a:solidFill>
                    <a:schemeClr val="tx2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2600" kern="1200">
                  <a:solidFill>
                    <a:schemeClr val="tx2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2600" kern="1200">
                  <a:solidFill>
                    <a:schemeClr val="tx2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defRPr>
              </a:lvl9pPr>
            </a:lstStyle>
            <a:p>
              <a:endParaRPr lang="ja-JP" altLang="en-US"/>
            </a:p>
          </p:txBody>
        </p:sp>
      </p:grpSp>
      <p:sp>
        <p:nvSpPr>
          <p:cNvPr id="90" name="正方形/長方形 89">
            <a:extLst>
              <a:ext uri="{FF2B5EF4-FFF2-40B4-BE49-F238E27FC236}">
                <a16:creationId xmlns:a16="http://schemas.microsoft.com/office/drawing/2014/main" id="{F829A199-CB7D-46E4-910A-7EA735ACBC03}"/>
              </a:ext>
            </a:extLst>
          </p:cNvPr>
          <p:cNvSpPr/>
          <p:nvPr/>
        </p:nvSpPr>
        <p:spPr bwMode="auto">
          <a:xfrm>
            <a:off x="198120" y="762000"/>
            <a:ext cx="8755380" cy="6096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 anchorCtr="0">
            <a:noAutofit/>
          </a:bodyPr>
          <a:lstStyle/>
          <a:p>
            <a:pPr algn="ctr"/>
            <a:r>
              <a:rPr lang="en-US" altLang="ja-JP" sz="1800" b="1" dirty="0">
                <a:solidFill>
                  <a:schemeClr val="bg1"/>
                </a:solidFill>
              </a:rPr>
              <a:t>WoT Thing Description describes e</a:t>
            </a:r>
            <a:r>
              <a:rPr kumimoji="1" lang="en-US" altLang="ja-JP" sz="1800" b="1" dirty="0">
                <a:solidFill>
                  <a:schemeClr val="bg1"/>
                </a:solidFill>
              </a:rPr>
              <a:t>ach IoT </a:t>
            </a:r>
            <a:r>
              <a:rPr lang="en-US" altLang="ja-JP" sz="1800" b="1" dirty="0">
                <a:solidFill>
                  <a:schemeClr val="bg1"/>
                </a:solidFill>
              </a:rPr>
              <a:t>Platform and Things,</a:t>
            </a:r>
          </a:p>
          <a:p>
            <a:pPr algn="ctr"/>
            <a:r>
              <a:rPr kumimoji="1" lang="en-US" altLang="ja-JP" sz="1800" b="1" dirty="0">
                <a:solidFill>
                  <a:schemeClr val="bg1"/>
                </a:solidFill>
              </a:rPr>
              <a:t>and Applications use the TD </a:t>
            </a:r>
            <a:r>
              <a:rPr lang="en-US" altLang="ja-JP" sz="1800" b="1" dirty="0">
                <a:solidFill>
                  <a:schemeClr val="bg1"/>
                </a:solidFill>
              </a:rPr>
              <a:t>as an open specification of each PF or Things.</a:t>
            </a:r>
            <a:endParaRPr kumimoji="1" lang="ja-JP" altLang="en-US" sz="1800" b="1" dirty="0">
              <a:solidFill>
                <a:schemeClr val="bg1"/>
              </a:solidFill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09C4B141-6607-4A0A-8071-48222C3F8CDF}"/>
              </a:ext>
            </a:extLst>
          </p:cNvPr>
          <p:cNvGrpSpPr/>
          <p:nvPr/>
        </p:nvGrpSpPr>
        <p:grpSpPr>
          <a:xfrm>
            <a:off x="246646" y="1792613"/>
            <a:ext cx="2158753" cy="1735686"/>
            <a:chOff x="713488" y="1398131"/>
            <a:chExt cx="3616687" cy="2866271"/>
          </a:xfrm>
        </p:grpSpPr>
        <p:grpSp>
          <p:nvGrpSpPr>
            <p:cNvPr id="107" name="Group 5">
              <a:extLst>
                <a:ext uri="{FF2B5EF4-FFF2-40B4-BE49-F238E27FC236}">
                  <a16:creationId xmlns:a16="http://schemas.microsoft.com/office/drawing/2014/main" id="{1EB39D56-A64D-49EC-B787-5A55433ACF47}"/>
                </a:ext>
              </a:extLst>
            </p:cNvPr>
            <p:cNvGrpSpPr/>
            <p:nvPr/>
          </p:nvGrpSpPr>
          <p:grpSpPr>
            <a:xfrm>
              <a:off x="1050625" y="1497923"/>
              <a:ext cx="413417" cy="426971"/>
              <a:chOff x="1789088" y="2720452"/>
              <a:chExt cx="413417" cy="426971"/>
            </a:xfrm>
          </p:grpSpPr>
          <p:sp>
            <p:nvSpPr>
              <p:cNvPr id="108" name="Isosceles Triangle 29">
                <a:extLst>
                  <a:ext uri="{FF2B5EF4-FFF2-40B4-BE49-F238E27FC236}">
                    <a16:creationId xmlns:a16="http://schemas.microsoft.com/office/drawing/2014/main" id="{B7346692-DD47-4BCF-8E84-241F91614025}"/>
                  </a:ext>
                </a:extLst>
              </p:cNvPr>
              <p:cNvSpPr/>
              <p:nvPr/>
            </p:nvSpPr>
            <p:spPr>
              <a:xfrm rot="1800000">
                <a:off x="1896401" y="2765072"/>
                <a:ext cx="306104" cy="263882"/>
              </a:xfrm>
              <a:prstGeom prst="triangle">
                <a:avLst/>
              </a:prstGeom>
              <a:noFill/>
              <a:ln w="28575" cap="rnd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wrap="none" rtlCol="0" anchor="ctr"/>
              <a:lstStyle/>
              <a:p>
                <a:pPr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en-US" sz="2800" kern="0">
                  <a:solidFill>
                    <a:prstClr val="white"/>
                  </a:solidFill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endParaRPr>
              </a:p>
            </p:txBody>
          </p:sp>
          <p:sp>
            <p:nvSpPr>
              <p:cNvPr id="109" name="Oval 30">
                <a:extLst>
                  <a:ext uri="{FF2B5EF4-FFF2-40B4-BE49-F238E27FC236}">
                    <a16:creationId xmlns:a16="http://schemas.microsoft.com/office/drawing/2014/main" id="{C468461A-70CD-49C8-B50C-F3BA0ABF230F}"/>
                  </a:ext>
                </a:extLst>
              </p:cNvPr>
              <p:cNvSpPr/>
              <p:nvPr/>
            </p:nvSpPr>
            <p:spPr>
              <a:xfrm rot="19800000">
                <a:off x="2054836" y="2720452"/>
                <a:ext cx="121505" cy="121504"/>
              </a:xfrm>
              <a:prstGeom prst="ellipse">
                <a:avLst/>
              </a:prstGeom>
              <a:solidFill>
                <a:sysClr val="window" lastClr="FFFFFF"/>
              </a:solidFill>
              <a:ln w="25400" cap="rnd" cmpd="sng" algn="ctr">
                <a:noFill/>
                <a:prstDash val="solid"/>
              </a:ln>
              <a:effectLst/>
            </p:spPr>
            <p:txBody>
              <a:bodyPr wrap="none" rtlCol="0" anchor="ctr"/>
              <a:lstStyle/>
              <a:p>
                <a:pPr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en-US" sz="2800" kern="0">
                  <a:solidFill>
                    <a:prstClr val="white"/>
                  </a:solidFill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endParaRPr>
              </a:p>
            </p:txBody>
          </p:sp>
          <p:sp>
            <p:nvSpPr>
              <p:cNvPr id="110" name="Oval 31">
                <a:extLst>
                  <a:ext uri="{FF2B5EF4-FFF2-40B4-BE49-F238E27FC236}">
                    <a16:creationId xmlns:a16="http://schemas.microsoft.com/office/drawing/2014/main" id="{6C5D5B74-BFF6-48FE-B23B-44446FB073AB}"/>
                  </a:ext>
                </a:extLst>
              </p:cNvPr>
              <p:cNvSpPr/>
              <p:nvPr/>
            </p:nvSpPr>
            <p:spPr>
              <a:xfrm rot="19800000">
                <a:off x="1789088" y="2873520"/>
                <a:ext cx="121505" cy="121504"/>
              </a:xfrm>
              <a:prstGeom prst="ellipse">
                <a:avLst/>
              </a:prstGeom>
              <a:solidFill>
                <a:sysClr val="window" lastClr="FFFFFF"/>
              </a:solidFill>
              <a:ln w="25400" cap="rnd" cmpd="sng" algn="ctr">
                <a:noFill/>
                <a:prstDash val="solid"/>
              </a:ln>
              <a:effectLst/>
            </p:spPr>
            <p:txBody>
              <a:bodyPr wrap="none" rtlCol="0" anchor="ctr"/>
              <a:lstStyle/>
              <a:p>
                <a:pPr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en-US" sz="2800" kern="0">
                  <a:solidFill>
                    <a:prstClr val="white"/>
                  </a:solidFill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endParaRPr>
              </a:p>
            </p:txBody>
          </p:sp>
          <p:sp>
            <p:nvSpPr>
              <p:cNvPr id="111" name="Oval 32">
                <a:extLst>
                  <a:ext uri="{FF2B5EF4-FFF2-40B4-BE49-F238E27FC236}">
                    <a16:creationId xmlns:a16="http://schemas.microsoft.com/office/drawing/2014/main" id="{072118A0-F1BA-4836-861B-D0FCC49ED6BC}"/>
                  </a:ext>
                </a:extLst>
              </p:cNvPr>
              <p:cNvSpPr/>
              <p:nvPr/>
            </p:nvSpPr>
            <p:spPr>
              <a:xfrm rot="1800000">
                <a:off x="2054838" y="3025919"/>
                <a:ext cx="121505" cy="121504"/>
              </a:xfrm>
              <a:prstGeom prst="ellipse">
                <a:avLst/>
              </a:prstGeom>
              <a:solidFill>
                <a:sysClr val="window" lastClr="FFFFFF"/>
              </a:solidFill>
              <a:ln w="25400" cap="rnd" cmpd="sng" algn="ctr">
                <a:noFill/>
                <a:prstDash val="solid"/>
              </a:ln>
              <a:effectLst/>
            </p:spPr>
            <p:txBody>
              <a:bodyPr wrap="none" rtlCol="0" anchor="ctr"/>
              <a:lstStyle/>
              <a:p>
                <a:pPr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en-US" sz="2800" kern="0">
                  <a:solidFill>
                    <a:prstClr val="white"/>
                  </a:solidFill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endParaRPr>
              </a:p>
            </p:txBody>
          </p:sp>
        </p:grpSp>
        <p:grpSp>
          <p:nvGrpSpPr>
            <p:cNvPr id="112" name="グループ化 111">
              <a:extLst>
                <a:ext uri="{FF2B5EF4-FFF2-40B4-BE49-F238E27FC236}">
                  <a16:creationId xmlns:a16="http://schemas.microsoft.com/office/drawing/2014/main" id="{A30D33BB-DDA1-4AB8-87D4-AB6F12004770}"/>
                </a:ext>
              </a:extLst>
            </p:cNvPr>
            <p:cNvGrpSpPr/>
            <p:nvPr/>
          </p:nvGrpSpPr>
          <p:grpSpPr>
            <a:xfrm>
              <a:off x="713488" y="1398131"/>
              <a:ext cx="3616687" cy="2866271"/>
              <a:chOff x="770085" y="5947046"/>
              <a:chExt cx="3616687" cy="2866271"/>
            </a:xfrm>
          </p:grpSpPr>
          <p:sp>
            <p:nvSpPr>
              <p:cNvPr id="113" name="角丸四角形 21">
                <a:extLst>
                  <a:ext uri="{FF2B5EF4-FFF2-40B4-BE49-F238E27FC236}">
                    <a16:creationId xmlns:a16="http://schemas.microsoft.com/office/drawing/2014/main" id="{7F8E8A18-E9E5-4ECC-AA7C-599221D2E99C}"/>
                  </a:ext>
                </a:extLst>
              </p:cNvPr>
              <p:cNvSpPr/>
              <p:nvPr/>
            </p:nvSpPr>
            <p:spPr bwMode="auto">
              <a:xfrm>
                <a:off x="770085" y="5947046"/>
                <a:ext cx="3616687" cy="2866271"/>
              </a:xfrm>
              <a:prstGeom prst="foldedCorner">
                <a:avLst>
                  <a:gd name="adj" fmla="val 20194"/>
                </a:avLst>
              </a:prstGeom>
              <a:solidFill>
                <a:srgbClr val="E57709"/>
              </a:solidFill>
              <a:ln w="762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432000" tIns="144000" rIns="0" bIns="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ja-JP" sz="1200" kern="0" dirty="0" err="1">
                    <a:solidFill>
                      <a:prstClr val="white"/>
                    </a:solidFill>
                    <a:latin typeface="Noto Sans" panose="020B0502040504020204" pitchFamily="34"/>
                    <a:ea typeface="Noto Sans" panose="020B0502040504020204" pitchFamily="34"/>
                    <a:cs typeface="Noto Sans" panose="020B0502040504020204" pitchFamily="34"/>
                  </a:rPr>
                  <a:t>WoT</a:t>
                </a:r>
                <a:r>
                  <a:rPr kumimoji="0" lang="en-US" altLang="ja-JP" sz="1200" kern="0" dirty="0">
                    <a:solidFill>
                      <a:prstClr val="white"/>
                    </a:solidFill>
                    <a:latin typeface="Noto Sans" panose="020B0502040504020204" pitchFamily="34"/>
                    <a:ea typeface="Noto Sans" panose="020B0502040504020204" pitchFamily="34"/>
                    <a:cs typeface="Noto Sans" panose="020B0502040504020204" pitchFamily="34"/>
                  </a:rPr>
                  <a:t> Thing Description</a:t>
                </a:r>
                <a:endParaRPr kumimoji="0" lang="en-US" altLang="ja-JP" sz="1600" kern="0" dirty="0">
                  <a:solidFill>
                    <a:prstClr val="white"/>
                  </a:solidFill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endParaRPr>
              </a:p>
            </p:txBody>
          </p:sp>
          <p:grpSp>
            <p:nvGrpSpPr>
              <p:cNvPr id="114" name="Group 29">
                <a:extLst>
                  <a:ext uri="{FF2B5EF4-FFF2-40B4-BE49-F238E27FC236}">
                    <a16:creationId xmlns:a16="http://schemas.microsoft.com/office/drawing/2014/main" id="{FC1ECF75-A1EE-4CF8-8CE1-4C529F061FCD}"/>
                  </a:ext>
                </a:extLst>
              </p:cNvPr>
              <p:cNvGrpSpPr/>
              <p:nvPr/>
            </p:nvGrpSpPr>
            <p:grpSpPr>
              <a:xfrm>
                <a:off x="932796" y="6070370"/>
                <a:ext cx="413417" cy="426971"/>
                <a:chOff x="1789088" y="2720452"/>
                <a:chExt cx="413417" cy="426971"/>
              </a:xfrm>
            </p:grpSpPr>
            <p:sp>
              <p:nvSpPr>
                <p:cNvPr id="123" name="Isosceles Triangle 29">
                  <a:extLst>
                    <a:ext uri="{FF2B5EF4-FFF2-40B4-BE49-F238E27FC236}">
                      <a16:creationId xmlns:a16="http://schemas.microsoft.com/office/drawing/2014/main" id="{15375476-5270-4696-877C-D35DD5D79A3E}"/>
                    </a:ext>
                  </a:extLst>
                </p:cNvPr>
                <p:cNvSpPr/>
                <p:nvPr/>
              </p:nvSpPr>
              <p:spPr>
                <a:xfrm rot="1800000">
                  <a:off x="1896401" y="2765072"/>
                  <a:ext cx="306104" cy="263882"/>
                </a:xfrm>
                <a:prstGeom prst="triangle">
                  <a:avLst/>
                </a:prstGeom>
                <a:noFill/>
                <a:ln w="28575" cap="rnd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  <p:txBody>
                <a:bodyPr wrap="none" rtlCol="0" anchor="ctr"/>
                <a:lstStyle/>
                <a:p>
                  <a:pPr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en-US" sz="2800" kern="0">
                    <a:solidFill>
                      <a:prstClr val="white"/>
                    </a:solidFill>
                    <a:latin typeface="Noto Sans" panose="020B0502040504020204" pitchFamily="34"/>
                    <a:ea typeface="Noto Sans" panose="020B0502040504020204" pitchFamily="34"/>
                    <a:cs typeface="Noto Sans" panose="020B0502040504020204" pitchFamily="34"/>
                  </a:endParaRPr>
                </a:p>
              </p:txBody>
            </p:sp>
            <p:sp>
              <p:nvSpPr>
                <p:cNvPr id="124" name="Oval 30">
                  <a:extLst>
                    <a:ext uri="{FF2B5EF4-FFF2-40B4-BE49-F238E27FC236}">
                      <a16:creationId xmlns:a16="http://schemas.microsoft.com/office/drawing/2014/main" id="{9FC0D1E9-5FF1-48C1-A8EC-410314C3146F}"/>
                    </a:ext>
                  </a:extLst>
                </p:cNvPr>
                <p:cNvSpPr/>
                <p:nvPr/>
              </p:nvSpPr>
              <p:spPr>
                <a:xfrm rot="19800000">
                  <a:off x="2054836" y="2720452"/>
                  <a:ext cx="121505" cy="121504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rnd" cmpd="sng" algn="ctr">
                  <a:noFill/>
                  <a:prstDash val="solid"/>
                </a:ln>
                <a:effectLst/>
              </p:spPr>
              <p:txBody>
                <a:bodyPr wrap="none" rtlCol="0" anchor="ctr"/>
                <a:lstStyle/>
                <a:p>
                  <a:pPr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en-US" sz="2800" kern="0">
                    <a:solidFill>
                      <a:prstClr val="white"/>
                    </a:solidFill>
                    <a:latin typeface="Noto Sans" panose="020B0502040504020204" pitchFamily="34"/>
                    <a:ea typeface="Noto Sans" panose="020B0502040504020204" pitchFamily="34"/>
                    <a:cs typeface="Noto Sans" panose="020B0502040504020204" pitchFamily="34"/>
                  </a:endParaRPr>
                </a:p>
              </p:txBody>
            </p:sp>
            <p:sp>
              <p:nvSpPr>
                <p:cNvPr id="125" name="Oval 31">
                  <a:extLst>
                    <a:ext uri="{FF2B5EF4-FFF2-40B4-BE49-F238E27FC236}">
                      <a16:creationId xmlns:a16="http://schemas.microsoft.com/office/drawing/2014/main" id="{41C440DB-1CD4-44CC-B1BA-E514B1ADDBD0}"/>
                    </a:ext>
                  </a:extLst>
                </p:cNvPr>
                <p:cNvSpPr/>
                <p:nvPr/>
              </p:nvSpPr>
              <p:spPr>
                <a:xfrm rot="19800000">
                  <a:off x="1789088" y="2873520"/>
                  <a:ext cx="121505" cy="121504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rnd" cmpd="sng" algn="ctr">
                  <a:noFill/>
                  <a:prstDash val="solid"/>
                </a:ln>
                <a:effectLst/>
              </p:spPr>
              <p:txBody>
                <a:bodyPr wrap="none" rtlCol="0" anchor="ctr"/>
                <a:lstStyle/>
                <a:p>
                  <a:pPr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en-US" sz="2800" kern="0">
                    <a:solidFill>
                      <a:prstClr val="white"/>
                    </a:solidFill>
                    <a:latin typeface="Noto Sans" panose="020B0502040504020204" pitchFamily="34"/>
                    <a:ea typeface="Noto Sans" panose="020B0502040504020204" pitchFamily="34"/>
                    <a:cs typeface="Noto Sans" panose="020B0502040504020204" pitchFamily="34"/>
                  </a:endParaRPr>
                </a:p>
              </p:txBody>
            </p:sp>
            <p:sp>
              <p:nvSpPr>
                <p:cNvPr id="126" name="Oval 32">
                  <a:extLst>
                    <a:ext uri="{FF2B5EF4-FFF2-40B4-BE49-F238E27FC236}">
                      <a16:creationId xmlns:a16="http://schemas.microsoft.com/office/drawing/2014/main" id="{544E6607-E120-4BF7-818B-3F3A3A8D3E5E}"/>
                    </a:ext>
                  </a:extLst>
                </p:cNvPr>
                <p:cNvSpPr/>
                <p:nvPr/>
              </p:nvSpPr>
              <p:spPr>
                <a:xfrm rot="1800000">
                  <a:off x="2054838" y="3025919"/>
                  <a:ext cx="121505" cy="121504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rnd" cmpd="sng" algn="ctr">
                  <a:noFill/>
                  <a:prstDash val="solid"/>
                </a:ln>
                <a:effectLst/>
              </p:spPr>
              <p:txBody>
                <a:bodyPr wrap="none" rtlCol="0" anchor="ctr"/>
                <a:lstStyle/>
                <a:p>
                  <a:pPr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en-US" sz="2800" kern="0">
                    <a:solidFill>
                      <a:prstClr val="white"/>
                    </a:solidFill>
                    <a:latin typeface="Noto Sans" panose="020B0502040504020204" pitchFamily="34"/>
                    <a:ea typeface="Noto Sans" panose="020B0502040504020204" pitchFamily="34"/>
                    <a:cs typeface="Noto Sans" panose="020B0502040504020204" pitchFamily="34"/>
                  </a:endParaRPr>
                </a:p>
              </p:txBody>
            </p:sp>
          </p:grpSp>
          <p:sp>
            <p:nvSpPr>
              <p:cNvPr id="115" name="角丸四角形 21">
                <a:extLst>
                  <a:ext uri="{FF2B5EF4-FFF2-40B4-BE49-F238E27FC236}">
                    <a16:creationId xmlns:a16="http://schemas.microsoft.com/office/drawing/2014/main" id="{2196100D-2AF8-4761-9B7B-2097362E971D}"/>
                  </a:ext>
                </a:extLst>
              </p:cNvPr>
              <p:cNvSpPr/>
              <p:nvPr/>
            </p:nvSpPr>
            <p:spPr bwMode="auto">
              <a:xfrm>
                <a:off x="905705" y="7824401"/>
                <a:ext cx="3337768" cy="367631"/>
              </a:xfrm>
              <a:prstGeom prst="roundRect">
                <a:avLst>
                  <a:gd name="adj" fmla="val 22715"/>
                </a:avLst>
              </a:prstGeom>
              <a:solidFill>
                <a:srgbClr val="FFFF00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ja-JP" sz="1100" kern="0" dirty="0">
                    <a:solidFill>
                      <a:prstClr val="black"/>
                    </a:solidFill>
                    <a:latin typeface="Noto Sans" panose="020B0502040504020204" pitchFamily="34"/>
                    <a:ea typeface="Noto Sans" panose="020B0502040504020204" pitchFamily="34"/>
                    <a:cs typeface="Noto Sans" panose="020B0502040504020204" pitchFamily="34"/>
                  </a:rPr>
                  <a:t>Public Security Configuration</a:t>
                </a:r>
              </a:p>
            </p:txBody>
          </p:sp>
          <p:sp>
            <p:nvSpPr>
              <p:cNvPr id="116" name="角丸四角形 21">
                <a:extLst>
                  <a:ext uri="{FF2B5EF4-FFF2-40B4-BE49-F238E27FC236}">
                    <a16:creationId xmlns:a16="http://schemas.microsoft.com/office/drawing/2014/main" id="{474058EC-7271-4249-BAD8-AB243B422914}"/>
                  </a:ext>
                </a:extLst>
              </p:cNvPr>
              <p:cNvSpPr/>
              <p:nvPr/>
            </p:nvSpPr>
            <p:spPr bwMode="auto">
              <a:xfrm>
                <a:off x="906534" y="6988362"/>
                <a:ext cx="3331073" cy="357098"/>
              </a:xfrm>
              <a:prstGeom prst="roundRect">
                <a:avLst>
                  <a:gd name="adj" fmla="val 25084"/>
                </a:avLst>
              </a:prstGeom>
              <a:solidFill>
                <a:srgbClr val="4A7B7C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ja-JP" sz="1100" kern="0" dirty="0">
                    <a:solidFill>
                      <a:prstClr val="white"/>
                    </a:solidFill>
                    <a:latin typeface="Noto Sans" panose="020B0502040504020204" pitchFamily="34"/>
                    <a:ea typeface="Noto Sans" panose="020B0502040504020204" pitchFamily="34"/>
                    <a:cs typeface="Noto Sans" panose="020B0502040504020204" pitchFamily="34"/>
                  </a:rPr>
                  <a:t>Interaction Affordances</a:t>
                </a:r>
              </a:p>
            </p:txBody>
          </p:sp>
          <p:sp>
            <p:nvSpPr>
              <p:cNvPr id="117" name="角丸四角形 21">
                <a:extLst>
                  <a:ext uri="{FF2B5EF4-FFF2-40B4-BE49-F238E27FC236}">
                    <a16:creationId xmlns:a16="http://schemas.microsoft.com/office/drawing/2014/main" id="{B4343E55-83A7-462F-A164-878A33EE6AD2}"/>
                  </a:ext>
                </a:extLst>
              </p:cNvPr>
              <p:cNvSpPr/>
              <p:nvPr/>
            </p:nvSpPr>
            <p:spPr bwMode="auto">
              <a:xfrm>
                <a:off x="909245" y="6576011"/>
                <a:ext cx="3331073" cy="357098"/>
              </a:xfrm>
              <a:prstGeom prst="roundRect">
                <a:avLst>
                  <a:gd name="adj" fmla="val 25084"/>
                </a:avLst>
              </a:prstGeom>
              <a:solidFill>
                <a:srgbClr val="7F7F7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ja-JP" sz="1100" kern="0" dirty="0">
                    <a:solidFill>
                      <a:prstClr val="white"/>
                    </a:solidFill>
                    <a:latin typeface="Noto Sans" panose="020B0502040504020204" pitchFamily="34"/>
                    <a:ea typeface="Noto Sans" panose="020B0502040504020204" pitchFamily="34"/>
                    <a:cs typeface="Noto Sans" panose="020B0502040504020204" pitchFamily="34"/>
                  </a:rPr>
                  <a:t>General Metadata</a:t>
                </a:r>
              </a:p>
            </p:txBody>
          </p:sp>
          <p:sp>
            <p:nvSpPr>
              <p:cNvPr id="118" name="角丸四角形 21">
                <a:extLst>
                  <a:ext uri="{FF2B5EF4-FFF2-40B4-BE49-F238E27FC236}">
                    <a16:creationId xmlns:a16="http://schemas.microsoft.com/office/drawing/2014/main" id="{7CC0079E-BA72-4CEE-9CD7-E25D11DF7102}"/>
                  </a:ext>
                </a:extLst>
              </p:cNvPr>
              <p:cNvSpPr/>
              <p:nvPr/>
            </p:nvSpPr>
            <p:spPr bwMode="auto">
              <a:xfrm>
                <a:off x="899837" y="7394214"/>
                <a:ext cx="3337770" cy="367631"/>
              </a:xfrm>
              <a:prstGeom prst="roundRect">
                <a:avLst>
                  <a:gd name="adj" fmla="val 21163"/>
                </a:avLst>
              </a:prstGeom>
              <a:solidFill>
                <a:srgbClr val="4A7B7C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ja-JP" sz="1100" kern="0" dirty="0">
                    <a:solidFill>
                      <a:prstClr val="white"/>
                    </a:solidFill>
                    <a:latin typeface="Noto Sans" panose="020B0502040504020204" pitchFamily="34"/>
                    <a:ea typeface="Noto Sans" panose="020B0502040504020204" pitchFamily="34"/>
                    <a:cs typeface="Noto Sans" panose="020B0502040504020204" pitchFamily="34"/>
                  </a:rPr>
                  <a:t>Data Schemas</a:t>
                </a:r>
              </a:p>
            </p:txBody>
          </p:sp>
          <p:sp>
            <p:nvSpPr>
              <p:cNvPr id="119" name="角丸四角形 21">
                <a:extLst>
                  <a:ext uri="{FF2B5EF4-FFF2-40B4-BE49-F238E27FC236}">
                    <a16:creationId xmlns:a16="http://schemas.microsoft.com/office/drawing/2014/main" id="{28BC1C09-E297-4684-B107-664ABEE08CE6}"/>
                  </a:ext>
                </a:extLst>
              </p:cNvPr>
              <p:cNvSpPr/>
              <p:nvPr/>
            </p:nvSpPr>
            <p:spPr bwMode="auto">
              <a:xfrm>
                <a:off x="910120" y="8254146"/>
                <a:ext cx="3337770" cy="367631"/>
              </a:xfrm>
              <a:prstGeom prst="roundRect">
                <a:avLst>
                  <a:gd name="adj" fmla="val 21163"/>
                </a:avLst>
              </a:prstGeom>
              <a:solidFill>
                <a:srgbClr val="00B050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ja-JP" sz="1100" kern="0" dirty="0">
                    <a:solidFill>
                      <a:prstClr val="black"/>
                    </a:solidFill>
                    <a:latin typeface="Noto Sans" panose="020B0502040504020204" pitchFamily="34"/>
                    <a:ea typeface="Noto Sans" panose="020B0502040504020204" pitchFamily="34"/>
                    <a:cs typeface="Noto Sans" panose="020B0502040504020204" pitchFamily="34"/>
                  </a:rPr>
                  <a:t>Protocol Binding(s)</a:t>
                </a:r>
              </a:p>
            </p:txBody>
          </p:sp>
          <p:grpSp>
            <p:nvGrpSpPr>
              <p:cNvPr id="120" name="Group 41">
                <a:extLst>
                  <a:ext uri="{FF2B5EF4-FFF2-40B4-BE49-F238E27FC236}">
                    <a16:creationId xmlns:a16="http://schemas.microsoft.com/office/drawing/2014/main" id="{C5D5FA14-0C73-4EEC-87E4-814D2BBD87BA}"/>
                  </a:ext>
                </a:extLst>
              </p:cNvPr>
              <p:cNvGrpSpPr/>
              <p:nvPr/>
            </p:nvGrpSpPr>
            <p:grpSpPr>
              <a:xfrm>
                <a:off x="3810168" y="8237055"/>
                <a:ext cx="576603" cy="576262"/>
                <a:chOff x="2909455" y="2880878"/>
                <a:chExt cx="576603" cy="576262"/>
              </a:xfrm>
            </p:grpSpPr>
            <p:sp>
              <p:nvSpPr>
                <p:cNvPr id="121" name="Freeform 42">
                  <a:extLst>
                    <a:ext uri="{FF2B5EF4-FFF2-40B4-BE49-F238E27FC236}">
                      <a16:creationId xmlns:a16="http://schemas.microsoft.com/office/drawing/2014/main" id="{25E7480A-CD5D-4F15-82BD-935C32003819}"/>
                    </a:ext>
                  </a:extLst>
                </p:cNvPr>
                <p:cNvSpPr/>
                <p:nvPr/>
              </p:nvSpPr>
              <p:spPr>
                <a:xfrm>
                  <a:off x="2909455" y="2882583"/>
                  <a:ext cx="576603" cy="574557"/>
                </a:xfrm>
                <a:custGeom>
                  <a:avLst/>
                  <a:gdLst>
                    <a:gd name="connsiteX0" fmla="*/ 0 w 581890"/>
                    <a:gd name="connsiteY0" fmla="*/ 589226 h 589226"/>
                    <a:gd name="connsiteX1" fmla="*/ 581890 w 581890"/>
                    <a:gd name="connsiteY1" fmla="*/ 589226 h 589226"/>
                    <a:gd name="connsiteX2" fmla="*/ 581890 w 581890"/>
                    <a:gd name="connsiteY2" fmla="*/ 0 h 589226"/>
                    <a:gd name="connsiteX3" fmla="*/ 0 w 581890"/>
                    <a:gd name="connsiteY3" fmla="*/ 589226 h 589226"/>
                    <a:gd name="connsiteX0" fmla="*/ 0 w 581890"/>
                    <a:gd name="connsiteY0" fmla="*/ 554997 h 554997"/>
                    <a:gd name="connsiteX1" fmla="*/ 581890 w 581890"/>
                    <a:gd name="connsiteY1" fmla="*/ 554997 h 554997"/>
                    <a:gd name="connsiteX2" fmla="*/ 581890 w 581890"/>
                    <a:gd name="connsiteY2" fmla="*/ 0 h 554997"/>
                    <a:gd name="connsiteX3" fmla="*/ 0 w 581890"/>
                    <a:gd name="connsiteY3" fmla="*/ 554997 h 554997"/>
                    <a:gd name="connsiteX0" fmla="*/ 0 w 581890"/>
                    <a:gd name="connsiteY0" fmla="*/ 574557 h 574557"/>
                    <a:gd name="connsiteX1" fmla="*/ 581890 w 581890"/>
                    <a:gd name="connsiteY1" fmla="*/ 574557 h 574557"/>
                    <a:gd name="connsiteX2" fmla="*/ 579412 w 581890"/>
                    <a:gd name="connsiteY2" fmla="*/ 0 h 574557"/>
                    <a:gd name="connsiteX3" fmla="*/ 0 w 581890"/>
                    <a:gd name="connsiteY3" fmla="*/ 574557 h 574557"/>
                    <a:gd name="connsiteX0" fmla="*/ 0 w 584368"/>
                    <a:gd name="connsiteY0" fmla="*/ 574557 h 574557"/>
                    <a:gd name="connsiteX1" fmla="*/ 584368 w 584368"/>
                    <a:gd name="connsiteY1" fmla="*/ 574557 h 574557"/>
                    <a:gd name="connsiteX2" fmla="*/ 581890 w 584368"/>
                    <a:gd name="connsiteY2" fmla="*/ 0 h 574557"/>
                    <a:gd name="connsiteX3" fmla="*/ 0 w 584368"/>
                    <a:gd name="connsiteY3" fmla="*/ 574557 h 574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84368" h="574557">
                      <a:moveTo>
                        <a:pt x="0" y="574557"/>
                      </a:moveTo>
                      <a:lnTo>
                        <a:pt x="584368" y="574557"/>
                      </a:lnTo>
                      <a:lnTo>
                        <a:pt x="581890" y="0"/>
                      </a:lnTo>
                      <a:lnTo>
                        <a:pt x="0" y="574557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en-US" sz="1100" kern="0">
                    <a:solidFill>
                      <a:prstClr val="white"/>
                    </a:solidFill>
                    <a:latin typeface="Noto Sans" panose="020B0502040504020204" pitchFamily="34"/>
                    <a:ea typeface="Noto Sans" panose="020B0502040504020204" pitchFamily="34"/>
                    <a:cs typeface="Noto Sans" panose="020B0502040504020204" pitchFamily="34"/>
                  </a:endParaRPr>
                </a:p>
              </p:txBody>
            </p:sp>
            <p:sp>
              <p:nvSpPr>
                <p:cNvPr id="122" name="Freeform 43">
                  <a:extLst>
                    <a:ext uri="{FF2B5EF4-FFF2-40B4-BE49-F238E27FC236}">
                      <a16:creationId xmlns:a16="http://schemas.microsoft.com/office/drawing/2014/main" id="{3251010D-7971-490E-AAEA-4BDEA5092288}"/>
                    </a:ext>
                  </a:extLst>
                </p:cNvPr>
                <p:cNvSpPr/>
                <p:nvPr/>
              </p:nvSpPr>
              <p:spPr>
                <a:xfrm>
                  <a:off x="2909732" y="2880878"/>
                  <a:ext cx="573881" cy="576262"/>
                </a:xfrm>
                <a:custGeom>
                  <a:avLst/>
                  <a:gdLst>
                    <a:gd name="connsiteX0" fmla="*/ 0 w 571500"/>
                    <a:gd name="connsiteY0" fmla="*/ 576262 h 576262"/>
                    <a:gd name="connsiteX1" fmla="*/ 85725 w 571500"/>
                    <a:gd name="connsiteY1" fmla="*/ 138112 h 576262"/>
                    <a:gd name="connsiteX2" fmla="*/ 571500 w 571500"/>
                    <a:gd name="connsiteY2" fmla="*/ 0 h 576262"/>
                    <a:gd name="connsiteX3" fmla="*/ 0 w 571500"/>
                    <a:gd name="connsiteY3" fmla="*/ 576262 h 576262"/>
                    <a:gd name="connsiteX0" fmla="*/ 0 w 571500"/>
                    <a:gd name="connsiteY0" fmla="*/ 576262 h 576262"/>
                    <a:gd name="connsiteX1" fmla="*/ 102394 w 571500"/>
                    <a:gd name="connsiteY1" fmla="*/ 116681 h 576262"/>
                    <a:gd name="connsiteX2" fmla="*/ 571500 w 571500"/>
                    <a:gd name="connsiteY2" fmla="*/ 0 h 576262"/>
                    <a:gd name="connsiteX3" fmla="*/ 0 w 571500"/>
                    <a:gd name="connsiteY3" fmla="*/ 576262 h 576262"/>
                    <a:gd name="connsiteX0" fmla="*/ 0 w 573881"/>
                    <a:gd name="connsiteY0" fmla="*/ 576262 h 576262"/>
                    <a:gd name="connsiteX1" fmla="*/ 104775 w 573881"/>
                    <a:gd name="connsiteY1" fmla="*/ 116681 h 576262"/>
                    <a:gd name="connsiteX2" fmla="*/ 573881 w 573881"/>
                    <a:gd name="connsiteY2" fmla="*/ 0 h 576262"/>
                    <a:gd name="connsiteX3" fmla="*/ 0 w 573881"/>
                    <a:gd name="connsiteY3" fmla="*/ 576262 h 5762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3881" h="576262">
                      <a:moveTo>
                        <a:pt x="0" y="576262"/>
                      </a:moveTo>
                      <a:lnTo>
                        <a:pt x="104775" y="116681"/>
                      </a:lnTo>
                      <a:lnTo>
                        <a:pt x="573881" y="0"/>
                      </a:lnTo>
                      <a:lnTo>
                        <a:pt x="0" y="576262"/>
                      </a:lnTo>
                      <a:close/>
                    </a:path>
                  </a:pathLst>
                </a:custGeom>
                <a:solidFill>
                  <a:srgbClr val="BD6008"/>
                </a:solidFill>
                <a:ln w="762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en-US" sz="1100" kern="0">
                    <a:solidFill>
                      <a:prstClr val="white"/>
                    </a:solidFill>
                    <a:latin typeface="Noto Sans" panose="020B0502040504020204" pitchFamily="34"/>
                    <a:ea typeface="Noto Sans" panose="020B0502040504020204" pitchFamily="34"/>
                    <a:cs typeface="Noto Sans" panose="020B0502040504020204" pitchFamily="34"/>
                  </a:endParaRPr>
                </a:p>
              </p:txBody>
            </p:sp>
          </p:grpSp>
        </p:grpSp>
      </p:grpSp>
      <p:sp>
        <p:nvSpPr>
          <p:cNvPr id="158" name="角丸四角形 21">
            <a:extLst>
              <a:ext uri="{FF2B5EF4-FFF2-40B4-BE49-F238E27FC236}">
                <a16:creationId xmlns:a16="http://schemas.microsoft.com/office/drawing/2014/main" id="{9A99F1CB-D507-4BEE-8D14-348BA7DBDE2D}"/>
              </a:ext>
            </a:extLst>
          </p:cNvPr>
          <p:cNvSpPr/>
          <p:nvPr/>
        </p:nvSpPr>
        <p:spPr bwMode="auto">
          <a:xfrm>
            <a:off x="3752735" y="2106839"/>
            <a:ext cx="678526" cy="690187"/>
          </a:xfrm>
          <a:prstGeom prst="foldedCorner">
            <a:avLst>
              <a:gd name="adj" fmla="val 20194"/>
            </a:avLst>
          </a:prstGeom>
          <a:solidFill>
            <a:srgbClr val="E57709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32000" tIns="14400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font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 sz="2800" kern="0" dirty="0">
              <a:solidFill>
                <a:prstClr val="white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grpSp>
        <p:nvGrpSpPr>
          <p:cNvPr id="159" name="Group 29">
            <a:extLst>
              <a:ext uri="{FF2B5EF4-FFF2-40B4-BE49-F238E27FC236}">
                <a16:creationId xmlns:a16="http://schemas.microsoft.com/office/drawing/2014/main" id="{B99E2AE9-052E-4D13-B998-5F8405B7351C}"/>
              </a:ext>
            </a:extLst>
          </p:cNvPr>
          <p:cNvGrpSpPr/>
          <p:nvPr/>
        </p:nvGrpSpPr>
        <p:grpSpPr>
          <a:xfrm>
            <a:off x="3861362" y="2231845"/>
            <a:ext cx="413417" cy="408653"/>
            <a:chOff x="1789088" y="2720452"/>
            <a:chExt cx="413417" cy="426971"/>
          </a:xfrm>
        </p:grpSpPr>
        <p:sp>
          <p:nvSpPr>
            <p:cNvPr id="168" name="Isosceles Triangle 29">
              <a:extLst>
                <a:ext uri="{FF2B5EF4-FFF2-40B4-BE49-F238E27FC236}">
                  <a16:creationId xmlns:a16="http://schemas.microsoft.com/office/drawing/2014/main" id="{40694CD5-284E-4D08-BF65-230F4DB96D29}"/>
                </a:ext>
              </a:extLst>
            </p:cNvPr>
            <p:cNvSpPr/>
            <p:nvPr/>
          </p:nvSpPr>
          <p:spPr>
            <a:xfrm rot="1800000">
              <a:off x="1896401" y="2765072"/>
              <a:ext cx="306104" cy="263882"/>
            </a:xfrm>
            <a:prstGeom prst="triangle">
              <a:avLst/>
            </a:prstGeom>
            <a:noFill/>
            <a:ln w="28575" cap="rnd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4400" kern="0">
                <a:solidFill>
                  <a:prstClr val="white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169" name="Oval 30">
              <a:extLst>
                <a:ext uri="{FF2B5EF4-FFF2-40B4-BE49-F238E27FC236}">
                  <a16:creationId xmlns:a16="http://schemas.microsoft.com/office/drawing/2014/main" id="{EF3F094D-529D-415B-A4E8-CC8672264ED3}"/>
                </a:ext>
              </a:extLst>
            </p:cNvPr>
            <p:cNvSpPr/>
            <p:nvPr/>
          </p:nvSpPr>
          <p:spPr>
            <a:xfrm rot="19800000">
              <a:off x="2054836" y="2720452"/>
              <a:ext cx="121505" cy="121504"/>
            </a:xfrm>
            <a:prstGeom prst="ellipse">
              <a:avLst/>
            </a:prstGeom>
            <a:solidFill>
              <a:sysClr val="window" lastClr="FFFFFF"/>
            </a:solidFill>
            <a:ln w="25400" cap="rnd" cmpd="sng" algn="ctr">
              <a:noFill/>
              <a:prstDash val="solid"/>
            </a:ln>
            <a:effectLst/>
          </p:spPr>
          <p:txBody>
            <a:bodyPr wrap="none" rtlCol="0" anchor="ctr"/>
            <a:lstStyle/>
            <a:p>
              <a:pPr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4400" kern="0">
                <a:solidFill>
                  <a:prstClr val="white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170" name="Oval 31">
              <a:extLst>
                <a:ext uri="{FF2B5EF4-FFF2-40B4-BE49-F238E27FC236}">
                  <a16:creationId xmlns:a16="http://schemas.microsoft.com/office/drawing/2014/main" id="{FD655638-1239-4207-AE87-961F2FF2A09B}"/>
                </a:ext>
              </a:extLst>
            </p:cNvPr>
            <p:cNvSpPr/>
            <p:nvPr/>
          </p:nvSpPr>
          <p:spPr>
            <a:xfrm rot="19800000">
              <a:off x="1789088" y="2873520"/>
              <a:ext cx="121505" cy="121504"/>
            </a:xfrm>
            <a:prstGeom prst="ellipse">
              <a:avLst/>
            </a:prstGeom>
            <a:solidFill>
              <a:sysClr val="window" lastClr="FFFFFF"/>
            </a:solidFill>
            <a:ln w="25400" cap="rnd" cmpd="sng" algn="ctr">
              <a:noFill/>
              <a:prstDash val="solid"/>
            </a:ln>
            <a:effectLst/>
          </p:spPr>
          <p:txBody>
            <a:bodyPr wrap="none" rtlCol="0" anchor="ctr"/>
            <a:lstStyle/>
            <a:p>
              <a:pPr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4400" kern="0">
                <a:solidFill>
                  <a:prstClr val="white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171" name="Oval 32">
              <a:extLst>
                <a:ext uri="{FF2B5EF4-FFF2-40B4-BE49-F238E27FC236}">
                  <a16:creationId xmlns:a16="http://schemas.microsoft.com/office/drawing/2014/main" id="{9667932F-3AA3-44F7-9135-EF74F7669F50}"/>
                </a:ext>
              </a:extLst>
            </p:cNvPr>
            <p:cNvSpPr/>
            <p:nvPr/>
          </p:nvSpPr>
          <p:spPr>
            <a:xfrm rot="1800000">
              <a:off x="2054838" y="3025919"/>
              <a:ext cx="121505" cy="121504"/>
            </a:xfrm>
            <a:prstGeom prst="ellipse">
              <a:avLst/>
            </a:prstGeom>
            <a:solidFill>
              <a:sysClr val="window" lastClr="FFFFFF"/>
            </a:solidFill>
            <a:ln w="25400" cap="rnd" cmpd="sng" algn="ctr">
              <a:noFill/>
              <a:prstDash val="solid"/>
            </a:ln>
            <a:effectLst/>
          </p:spPr>
          <p:txBody>
            <a:bodyPr wrap="none" rtlCol="0" anchor="ctr"/>
            <a:lstStyle/>
            <a:p>
              <a:pPr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4400" kern="0">
                <a:solidFill>
                  <a:prstClr val="white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sp>
        <p:nvSpPr>
          <p:cNvPr id="172" name="角丸四角形 21">
            <a:extLst>
              <a:ext uri="{FF2B5EF4-FFF2-40B4-BE49-F238E27FC236}">
                <a16:creationId xmlns:a16="http://schemas.microsoft.com/office/drawing/2014/main" id="{60B4992F-842B-43CE-9613-B4A7FB3B24F1}"/>
              </a:ext>
            </a:extLst>
          </p:cNvPr>
          <p:cNvSpPr/>
          <p:nvPr/>
        </p:nvSpPr>
        <p:spPr bwMode="auto">
          <a:xfrm>
            <a:off x="4837178" y="2178544"/>
            <a:ext cx="678526" cy="690187"/>
          </a:xfrm>
          <a:prstGeom prst="foldedCorner">
            <a:avLst>
              <a:gd name="adj" fmla="val 20194"/>
            </a:avLst>
          </a:prstGeom>
          <a:solidFill>
            <a:srgbClr val="E57709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32000" tIns="14400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font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 sz="2800" kern="0" dirty="0">
              <a:solidFill>
                <a:prstClr val="white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grpSp>
        <p:nvGrpSpPr>
          <p:cNvPr id="173" name="Group 29">
            <a:extLst>
              <a:ext uri="{FF2B5EF4-FFF2-40B4-BE49-F238E27FC236}">
                <a16:creationId xmlns:a16="http://schemas.microsoft.com/office/drawing/2014/main" id="{0A0DD915-2C14-4E4B-83C5-240F2456225E}"/>
              </a:ext>
            </a:extLst>
          </p:cNvPr>
          <p:cNvGrpSpPr/>
          <p:nvPr/>
        </p:nvGrpSpPr>
        <p:grpSpPr>
          <a:xfrm>
            <a:off x="4945805" y="2303550"/>
            <a:ext cx="413417" cy="408653"/>
            <a:chOff x="1789088" y="2720452"/>
            <a:chExt cx="413417" cy="426971"/>
          </a:xfrm>
        </p:grpSpPr>
        <p:sp>
          <p:nvSpPr>
            <p:cNvPr id="174" name="Isosceles Triangle 29">
              <a:extLst>
                <a:ext uri="{FF2B5EF4-FFF2-40B4-BE49-F238E27FC236}">
                  <a16:creationId xmlns:a16="http://schemas.microsoft.com/office/drawing/2014/main" id="{99AD24A4-542B-4FBB-B18F-CEABCB1493C6}"/>
                </a:ext>
              </a:extLst>
            </p:cNvPr>
            <p:cNvSpPr/>
            <p:nvPr/>
          </p:nvSpPr>
          <p:spPr>
            <a:xfrm rot="1800000">
              <a:off x="1896401" y="2765072"/>
              <a:ext cx="306104" cy="263882"/>
            </a:xfrm>
            <a:prstGeom prst="triangle">
              <a:avLst/>
            </a:prstGeom>
            <a:noFill/>
            <a:ln w="28575" cap="rnd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4400" kern="0">
                <a:solidFill>
                  <a:prstClr val="white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175" name="Oval 30">
              <a:extLst>
                <a:ext uri="{FF2B5EF4-FFF2-40B4-BE49-F238E27FC236}">
                  <a16:creationId xmlns:a16="http://schemas.microsoft.com/office/drawing/2014/main" id="{A5987757-37A4-4223-9F47-550B5218708E}"/>
                </a:ext>
              </a:extLst>
            </p:cNvPr>
            <p:cNvSpPr/>
            <p:nvPr/>
          </p:nvSpPr>
          <p:spPr>
            <a:xfrm rot="19800000">
              <a:off x="2054836" y="2720452"/>
              <a:ext cx="121505" cy="121504"/>
            </a:xfrm>
            <a:prstGeom prst="ellipse">
              <a:avLst/>
            </a:prstGeom>
            <a:solidFill>
              <a:sysClr val="window" lastClr="FFFFFF"/>
            </a:solidFill>
            <a:ln w="25400" cap="rnd" cmpd="sng" algn="ctr">
              <a:noFill/>
              <a:prstDash val="solid"/>
            </a:ln>
            <a:effectLst/>
          </p:spPr>
          <p:txBody>
            <a:bodyPr wrap="none" rtlCol="0" anchor="ctr"/>
            <a:lstStyle/>
            <a:p>
              <a:pPr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4400" kern="0">
                <a:solidFill>
                  <a:prstClr val="white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176" name="Oval 31">
              <a:extLst>
                <a:ext uri="{FF2B5EF4-FFF2-40B4-BE49-F238E27FC236}">
                  <a16:creationId xmlns:a16="http://schemas.microsoft.com/office/drawing/2014/main" id="{40AF60AD-8F7E-4E33-8073-2F72D21A2407}"/>
                </a:ext>
              </a:extLst>
            </p:cNvPr>
            <p:cNvSpPr/>
            <p:nvPr/>
          </p:nvSpPr>
          <p:spPr>
            <a:xfrm rot="19800000">
              <a:off x="1789088" y="2873520"/>
              <a:ext cx="121505" cy="121504"/>
            </a:xfrm>
            <a:prstGeom prst="ellipse">
              <a:avLst/>
            </a:prstGeom>
            <a:solidFill>
              <a:sysClr val="window" lastClr="FFFFFF"/>
            </a:solidFill>
            <a:ln w="25400" cap="rnd" cmpd="sng" algn="ctr">
              <a:noFill/>
              <a:prstDash val="solid"/>
            </a:ln>
            <a:effectLst/>
          </p:spPr>
          <p:txBody>
            <a:bodyPr wrap="none" rtlCol="0" anchor="ctr"/>
            <a:lstStyle/>
            <a:p>
              <a:pPr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4400" kern="0">
                <a:solidFill>
                  <a:prstClr val="white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177" name="Oval 32">
              <a:extLst>
                <a:ext uri="{FF2B5EF4-FFF2-40B4-BE49-F238E27FC236}">
                  <a16:creationId xmlns:a16="http://schemas.microsoft.com/office/drawing/2014/main" id="{618C5481-3CAF-4E48-8FF2-5C3E6E12D4A0}"/>
                </a:ext>
              </a:extLst>
            </p:cNvPr>
            <p:cNvSpPr/>
            <p:nvPr/>
          </p:nvSpPr>
          <p:spPr>
            <a:xfrm rot="1800000">
              <a:off x="2054838" y="3025919"/>
              <a:ext cx="121505" cy="121504"/>
            </a:xfrm>
            <a:prstGeom prst="ellipse">
              <a:avLst/>
            </a:prstGeom>
            <a:solidFill>
              <a:sysClr val="window" lastClr="FFFFFF"/>
            </a:solidFill>
            <a:ln w="25400" cap="rnd" cmpd="sng" algn="ctr">
              <a:noFill/>
              <a:prstDash val="solid"/>
            </a:ln>
            <a:effectLst/>
          </p:spPr>
          <p:txBody>
            <a:bodyPr wrap="none" rtlCol="0" anchor="ctr"/>
            <a:lstStyle/>
            <a:p>
              <a:pPr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4400" kern="0">
                <a:solidFill>
                  <a:prstClr val="white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sp>
        <p:nvSpPr>
          <p:cNvPr id="178" name="角丸四角形 21">
            <a:extLst>
              <a:ext uri="{FF2B5EF4-FFF2-40B4-BE49-F238E27FC236}">
                <a16:creationId xmlns:a16="http://schemas.microsoft.com/office/drawing/2014/main" id="{1357CA04-5568-4972-9FD5-67A0DAB0F942}"/>
              </a:ext>
            </a:extLst>
          </p:cNvPr>
          <p:cNvSpPr/>
          <p:nvPr/>
        </p:nvSpPr>
        <p:spPr bwMode="auto">
          <a:xfrm>
            <a:off x="5991429" y="2178544"/>
            <a:ext cx="678526" cy="690187"/>
          </a:xfrm>
          <a:prstGeom prst="foldedCorner">
            <a:avLst>
              <a:gd name="adj" fmla="val 20194"/>
            </a:avLst>
          </a:prstGeom>
          <a:solidFill>
            <a:srgbClr val="E57709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32000" tIns="14400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font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 sz="2800" kern="0" dirty="0">
              <a:solidFill>
                <a:prstClr val="white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grpSp>
        <p:nvGrpSpPr>
          <p:cNvPr id="179" name="Group 29">
            <a:extLst>
              <a:ext uri="{FF2B5EF4-FFF2-40B4-BE49-F238E27FC236}">
                <a16:creationId xmlns:a16="http://schemas.microsoft.com/office/drawing/2014/main" id="{EF2CF383-451A-4298-943B-A053DF6CF937}"/>
              </a:ext>
            </a:extLst>
          </p:cNvPr>
          <p:cNvGrpSpPr/>
          <p:nvPr/>
        </p:nvGrpSpPr>
        <p:grpSpPr>
          <a:xfrm>
            <a:off x="6100056" y="2303550"/>
            <a:ext cx="413417" cy="408653"/>
            <a:chOff x="1789088" y="2720452"/>
            <a:chExt cx="413417" cy="426971"/>
          </a:xfrm>
        </p:grpSpPr>
        <p:sp>
          <p:nvSpPr>
            <p:cNvPr id="180" name="Isosceles Triangle 29">
              <a:extLst>
                <a:ext uri="{FF2B5EF4-FFF2-40B4-BE49-F238E27FC236}">
                  <a16:creationId xmlns:a16="http://schemas.microsoft.com/office/drawing/2014/main" id="{B1ECEF97-FED4-4D90-9FDA-222441750A4C}"/>
                </a:ext>
              </a:extLst>
            </p:cNvPr>
            <p:cNvSpPr/>
            <p:nvPr/>
          </p:nvSpPr>
          <p:spPr>
            <a:xfrm rot="1800000">
              <a:off x="1896401" y="2765072"/>
              <a:ext cx="306104" cy="263882"/>
            </a:xfrm>
            <a:prstGeom prst="triangle">
              <a:avLst/>
            </a:prstGeom>
            <a:noFill/>
            <a:ln w="28575" cap="rnd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4400" kern="0">
                <a:solidFill>
                  <a:prstClr val="white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181" name="Oval 30">
              <a:extLst>
                <a:ext uri="{FF2B5EF4-FFF2-40B4-BE49-F238E27FC236}">
                  <a16:creationId xmlns:a16="http://schemas.microsoft.com/office/drawing/2014/main" id="{8EAB6937-EB59-416E-8DCD-68FF0A9EFE03}"/>
                </a:ext>
              </a:extLst>
            </p:cNvPr>
            <p:cNvSpPr/>
            <p:nvPr/>
          </p:nvSpPr>
          <p:spPr>
            <a:xfrm rot="19800000">
              <a:off x="2054836" y="2720452"/>
              <a:ext cx="121505" cy="121504"/>
            </a:xfrm>
            <a:prstGeom prst="ellipse">
              <a:avLst/>
            </a:prstGeom>
            <a:solidFill>
              <a:sysClr val="window" lastClr="FFFFFF"/>
            </a:solidFill>
            <a:ln w="25400" cap="rnd" cmpd="sng" algn="ctr">
              <a:noFill/>
              <a:prstDash val="solid"/>
            </a:ln>
            <a:effectLst/>
          </p:spPr>
          <p:txBody>
            <a:bodyPr wrap="none" rtlCol="0" anchor="ctr"/>
            <a:lstStyle/>
            <a:p>
              <a:pPr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4400" kern="0">
                <a:solidFill>
                  <a:prstClr val="white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182" name="Oval 31">
              <a:extLst>
                <a:ext uri="{FF2B5EF4-FFF2-40B4-BE49-F238E27FC236}">
                  <a16:creationId xmlns:a16="http://schemas.microsoft.com/office/drawing/2014/main" id="{7B1557C6-57B4-479C-8A70-E3948C02F4D7}"/>
                </a:ext>
              </a:extLst>
            </p:cNvPr>
            <p:cNvSpPr/>
            <p:nvPr/>
          </p:nvSpPr>
          <p:spPr>
            <a:xfrm rot="19800000">
              <a:off x="1789088" y="2873520"/>
              <a:ext cx="121505" cy="121504"/>
            </a:xfrm>
            <a:prstGeom prst="ellipse">
              <a:avLst/>
            </a:prstGeom>
            <a:solidFill>
              <a:sysClr val="window" lastClr="FFFFFF"/>
            </a:solidFill>
            <a:ln w="25400" cap="rnd" cmpd="sng" algn="ctr">
              <a:noFill/>
              <a:prstDash val="solid"/>
            </a:ln>
            <a:effectLst/>
          </p:spPr>
          <p:txBody>
            <a:bodyPr wrap="none" rtlCol="0" anchor="ctr"/>
            <a:lstStyle/>
            <a:p>
              <a:pPr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4400" kern="0">
                <a:solidFill>
                  <a:prstClr val="white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183" name="Oval 32">
              <a:extLst>
                <a:ext uri="{FF2B5EF4-FFF2-40B4-BE49-F238E27FC236}">
                  <a16:creationId xmlns:a16="http://schemas.microsoft.com/office/drawing/2014/main" id="{C34941C6-9BC8-4884-BB4F-FB761F83FD63}"/>
                </a:ext>
              </a:extLst>
            </p:cNvPr>
            <p:cNvSpPr/>
            <p:nvPr/>
          </p:nvSpPr>
          <p:spPr>
            <a:xfrm rot="1800000">
              <a:off x="2054838" y="3025919"/>
              <a:ext cx="121505" cy="121504"/>
            </a:xfrm>
            <a:prstGeom prst="ellipse">
              <a:avLst/>
            </a:prstGeom>
            <a:solidFill>
              <a:sysClr val="window" lastClr="FFFFFF"/>
            </a:solidFill>
            <a:ln w="25400" cap="rnd" cmpd="sng" algn="ctr">
              <a:noFill/>
              <a:prstDash val="solid"/>
            </a:ln>
            <a:effectLst/>
          </p:spPr>
          <p:txBody>
            <a:bodyPr wrap="none" rtlCol="0" anchor="ctr"/>
            <a:lstStyle/>
            <a:p>
              <a:pPr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4400" kern="0">
                <a:solidFill>
                  <a:prstClr val="white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sp>
        <p:nvSpPr>
          <p:cNvPr id="184" name="角丸四角形 21">
            <a:extLst>
              <a:ext uri="{FF2B5EF4-FFF2-40B4-BE49-F238E27FC236}">
                <a16:creationId xmlns:a16="http://schemas.microsoft.com/office/drawing/2014/main" id="{CD33315F-8437-4D49-B918-9B5C876954F6}"/>
              </a:ext>
            </a:extLst>
          </p:cNvPr>
          <p:cNvSpPr/>
          <p:nvPr/>
        </p:nvSpPr>
        <p:spPr bwMode="auto">
          <a:xfrm>
            <a:off x="7064798" y="2124801"/>
            <a:ext cx="678526" cy="690187"/>
          </a:xfrm>
          <a:prstGeom prst="foldedCorner">
            <a:avLst>
              <a:gd name="adj" fmla="val 20194"/>
            </a:avLst>
          </a:prstGeom>
          <a:solidFill>
            <a:srgbClr val="E57709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32000" tIns="14400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font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 sz="2800" kern="0" dirty="0">
              <a:solidFill>
                <a:prstClr val="white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grpSp>
        <p:nvGrpSpPr>
          <p:cNvPr id="185" name="Group 29">
            <a:extLst>
              <a:ext uri="{FF2B5EF4-FFF2-40B4-BE49-F238E27FC236}">
                <a16:creationId xmlns:a16="http://schemas.microsoft.com/office/drawing/2014/main" id="{72AFC6EA-BD0B-41F8-A050-5C9AE466CE3B}"/>
              </a:ext>
            </a:extLst>
          </p:cNvPr>
          <p:cNvGrpSpPr/>
          <p:nvPr/>
        </p:nvGrpSpPr>
        <p:grpSpPr>
          <a:xfrm>
            <a:off x="7173425" y="2249807"/>
            <a:ext cx="413417" cy="408653"/>
            <a:chOff x="1789088" y="2720452"/>
            <a:chExt cx="413417" cy="426971"/>
          </a:xfrm>
        </p:grpSpPr>
        <p:sp>
          <p:nvSpPr>
            <p:cNvPr id="186" name="Isosceles Triangle 29">
              <a:extLst>
                <a:ext uri="{FF2B5EF4-FFF2-40B4-BE49-F238E27FC236}">
                  <a16:creationId xmlns:a16="http://schemas.microsoft.com/office/drawing/2014/main" id="{B7B273DC-4840-45E3-940F-7CCB98EED1E5}"/>
                </a:ext>
              </a:extLst>
            </p:cNvPr>
            <p:cNvSpPr/>
            <p:nvPr/>
          </p:nvSpPr>
          <p:spPr>
            <a:xfrm rot="1800000">
              <a:off x="1896401" y="2765072"/>
              <a:ext cx="306104" cy="263882"/>
            </a:xfrm>
            <a:prstGeom prst="triangle">
              <a:avLst/>
            </a:prstGeom>
            <a:noFill/>
            <a:ln w="28575" cap="rnd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4400" kern="0">
                <a:solidFill>
                  <a:prstClr val="white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187" name="Oval 30">
              <a:extLst>
                <a:ext uri="{FF2B5EF4-FFF2-40B4-BE49-F238E27FC236}">
                  <a16:creationId xmlns:a16="http://schemas.microsoft.com/office/drawing/2014/main" id="{AE008024-0EFB-4954-A26D-F5DF540625DA}"/>
                </a:ext>
              </a:extLst>
            </p:cNvPr>
            <p:cNvSpPr/>
            <p:nvPr/>
          </p:nvSpPr>
          <p:spPr>
            <a:xfrm rot="19800000">
              <a:off x="2054836" y="2720452"/>
              <a:ext cx="121505" cy="121504"/>
            </a:xfrm>
            <a:prstGeom prst="ellipse">
              <a:avLst/>
            </a:prstGeom>
            <a:solidFill>
              <a:sysClr val="window" lastClr="FFFFFF"/>
            </a:solidFill>
            <a:ln w="25400" cap="rnd" cmpd="sng" algn="ctr">
              <a:noFill/>
              <a:prstDash val="solid"/>
            </a:ln>
            <a:effectLst/>
          </p:spPr>
          <p:txBody>
            <a:bodyPr wrap="none" rtlCol="0" anchor="ctr"/>
            <a:lstStyle/>
            <a:p>
              <a:pPr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4400" kern="0">
                <a:solidFill>
                  <a:prstClr val="white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188" name="Oval 31">
              <a:extLst>
                <a:ext uri="{FF2B5EF4-FFF2-40B4-BE49-F238E27FC236}">
                  <a16:creationId xmlns:a16="http://schemas.microsoft.com/office/drawing/2014/main" id="{C07DB05D-5427-4604-ACB2-B2DC4A4AAAA8}"/>
                </a:ext>
              </a:extLst>
            </p:cNvPr>
            <p:cNvSpPr/>
            <p:nvPr/>
          </p:nvSpPr>
          <p:spPr>
            <a:xfrm rot="19800000">
              <a:off x="1789088" y="2873520"/>
              <a:ext cx="121505" cy="121504"/>
            </a:xfrm>
            <a:prstGeom prst="ellipse">
              <a:avLst/>
            </a:prstGeom>
            <a:solidFill>
              <a:sysClr val="window" lastClr="FFFFFF"/>
            </a:solidFill>
            <a:ln w="25400" cap="rnd" cmpd="sng" algn="ctr">
              <a:noFill/>
              <a:prstDash val="solid"/>
            </a:ln>
            <a:effectLst/>
          </p:spPr>
          <p:txBody>
            <a:bodyPr wrap="none" rtlCol="0" anchor="ctr"/>
            <a:lstStyle/>
            <a:p>
              <a:pPr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4400" kern="0">
                <a:solidFill>
                  <a:prstClr val="white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189" name="Oval 32">
              <a:extLst>
                <a:ext uri="{FF2B5EF4-FFF2-40B4-BE49-F238E27FC236}">
                  <a16:creationId xmlns:a16="http://schemas.microsoft.com/office/drawing/2014/main" id="{8AC859E2-5BA6-4457-A05F-DB692D31AFE0}"/>
                </a:ext>
              </a:extLst>
            </p:cNvPr>
            <p:cNvSpPr/>
            <p:nvPr/>
          </p:nvSpPr>
          <p:spPr>
            <a:xfrm rot="1800000">
              <a:off x="2054838" y="3025919"/>
              <a:ext cx="121505" cy="121504"/>
            </a:xfrm>
            <a:prstGeom prst="ellipse">
              <a:avLst/>
            </a:prstGeom>
            <a:solidFill>
              <a:sysClr val="window" lastClr="FFFFFF"/>
            </a:solidFill>
            <a:ln w="25400" cap="rnd" cmpd="sng" algn="ctr">
              <a:noFill/>
              <a:prstDash val="solid"/>
            </a:ln>
            <a:effectLst/>
          </p:spPr>
          <p:txBody>
            <a:bodyPr wrap="none" rtlCol="0" anchor="ctr"/>
            <a:lstStyle/>
            <a:p>
              <a:pPr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4400" kern="0">
                <a:solidFill>
                  <a:prstClr val="white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0601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28C8D5C-23BF-42C5-8779-F61F82C7A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92" y="134612"/>
            <a:ext cx="6434775" cy="369332"/>
          </a:xfrm>
        </p:spPr>
        <p:txBody>
          <a:bodyPr/>
          <a:lstStyle/>
          <a:p>
            <a:r>
              <a:rPr lang="en-US" altLang="ja-JP" dirty="0"/>
              <a:t>2. Node-RED: the Well-known Low-code Development Tool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DE0A06C-13E7-4B4C-8BEC-DA97D0167105}"/>
              </a:ext>
            </a:extLst>
          </p:cNvPr>
          <p:cNvSpPr txBox="1"/>
          <p:nvPr/>
        </p:nvSpPr>
        <p:spPr>
          <a:xfrm>
            <a:off x="198120" y="1445000"/>
            <a:ext cx="8789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solidFill>
                  <a:schemeClr val="tx1"/>
                </a:solidFill>
                <a:latin typeface="+mn-lt"/>
                <a:ea typeface="+mn-ea"/>
              </a:rPr>
              <a:t>Node-RED is a flow-based programming environment for IoT application.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solidFill>
                  <a:schemeClr val="tx1"/>
                </a:solidFill>
                <a:latin typeface="+mn-lt"/>
                <a:ea typeface="+mn-ea"/>
              </a:rPr>
              <a:t>Developing application is simple: place and connect the “nodes”.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5388EC7-8264-4F7F-A800-AA98E439055E}"/>
              </a:ext>
            </a:extLst>
          </p:cNvPr>
          <p:cNvSpPr/>
          <p:nvPr/>
        </p:nvSpPr>
        <p:spPr bwMode="auto">
          <a:xfrm>
            <a:off x="198120" y="762000"/>
            <a:ext cx="8755380" cy="6096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 anchorCtr="0">
            <a:noAutofit/>
          </a:bodyPr>
          <a:lstStyle/>
          <a:p>
            <a:pPr algn="ctr"/>
            <a:r>
              <a:rPr kumimoji="1" lang="en-US" altLang="ja-JP" sz="1800" b="1" dirty="0">
                <a:solidFill>
                  <a:schemeClr val="bg1"/>
                </a:solidFill>
              </a:rPr>
              <a:t>Node-RED is widely used in IoT </a:t>
            </a:r>
            <a:r>
              <a:rPr lang="en-US" altLang="ja-JP" sz="1800" b="1" dirty="0">
                <a:solidFill>
                  <a:schemeClr val="bg1"/>
                </a:solidFill>
              </a:rPr>
              <a:t>application development field,</a:t>
            </a:r>
          </a:p>
          <a:p>
            <a:pPr algn="ctr"/>
            <a:r>
              <a:rPr kumimoji="1" lang="en-US" altLang="ja-JP" sz="1800" b="1" dirty="0">
                <a:solidFill>
                  <a:schemeClr val="bg1"/>
                </a:solidFill>
              </a:rPr>
              <a:t>because of it</a:t>
            </a:r>
            <a:r>
              <a:rPr lang="en-US" altLang="ja-JP" sz="1800" b="1" dirty="0">
                <a:solidFill>
                  <a:schemeClr val="bg1"/>
                </a:solidFill>
              </a:rPr>
              <a:t>s intuitive programming user interface.</a:t>
            </a:r>
            <a:endParaRPr kumimoji="1" lang="ja-JP" altLang="en-US" sz="1800" b="1" dirty="0">
              <a:solidFill>
                <a:schemeClr val="bg1"/>
              </a:solidFill>
            </a:endParaRPr>
          </a:p>
        </p:txBody>
      </p:sp>
      <p:pic>
        <p:nvPicPr>
          <p:cNvPr id="7" name="図 6" descr="スクリーンショット が含まれている画像&#10;&#10;自動的に生成された説明">
            <a:extLst>
              <a:ext uri="{FF2B5EF4-FFF2-40B4-BE49-F238E27FC236}">
                <a16:creationId xmlns:a16="http://schemas.microsoft.com/office/drawing/2014/main" id="{2B52AFD1-3EE1-4281-BFF7-618B6510D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86" y="1865819"/>
            <a:ext cx="8107530" cy="464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31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7DC7CC-D6D7-4A05-8DA3-BE2744D70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92" y="134612"/>
            <a:ext cx="5782352" cy="369332"/>
          </a:xfrm>
        </p:spPr>
        <p:txBody>
          <a:bodyPr/>
          <a:lstStyle/>
          <a:p>
            <a:r>
              <a:rPr kumimoji="1" lang="en-US" altLang="ja-JP" dirty="0"/>
              <a:t>3. Combine Node-RED with the Web of Things</a:t>
            </a:r>
            <a:endParaRPr kumimoji="1"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6F52FFB-0C1D-4B17-9911-4072EADB8C2A}"/>
              </a:ext>
            </a:extLst>
          </p:cNvPr>
          <p:cNvSpPr/>
          <p:nvPr/>
        </p:nvSpPr>
        <p:spPr bwMode="auto">
          <a:xfrm>
            <a:off x="198120" y="762000"/>
            <a:ext cx="8755380" cy="6096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 anchorCtr="0">
            <a:noAutofit/>
          </a:bodyPr>
          <a:lstStyle/>
          <a:p>
            <a:pPr algn="ctr"/>
            <a:r>
              <a:rPr lang="en-US" altLang="ja-JP" sz="1800" b="1" dirty="0">
                <a:solidFill>
                  <a:schemeClr val="bg1"/>
                </a:solidFill>
              </a:rPr>
              <a:t>“Node Generator” simplifies IoT application development </a:t>
            </a:r>
          </a:p>
          <a:p>
            <a:pPr algn="ctr"/>
            <a:r>
              <a:rPr lang="en-US" altLang="ja-JP" sz="1800" b="1" dirty="0">
                <a:solidFill>
                  <a:schemeClr val="bg1"/>
                </a:solidFill>
              </a:rPr>
              <a:t>by generating Node module of Node-RED from a Thing Description 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691E70C1-2D76-4057-BF2E-62D8AC9F1C10}"/>
              </a:ext>
            </a:extLst>
          </p:cNvPr>
          <p:cNvGrpSpPr/>
          <p:nvPr/>
        </p:nvGrpSpPr>
        <p:grpSpPr>
          <a:xfrm>
            <a:off x="323179" y="3688535"/>
            <a:ext cx="2228579" cy="1299301"/>
            <a:chOff x="713488" y="1398131"/>
            <a:chExt cx="3616687" cy="2866271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621C4BDC-1C0A-40D5-8CF6-BADC7C9C5CB8}"/>
                </a:ext>
              </a:extLst>
            </p:cNvPr>
            <p:cNvGrpSpPr/>
            <p:nvPr/>
          </p:nvGrpSpPr>
          <p:grpSpPr>
            <a:xfrm>
              <a:off x="1050625" y="1497923"/>
              <a:ext cx="413417" cy="426971"/>
              <a:chOff x="1789088" y="2720452"/>
              <a:chExt cx="413417" cy="426971"/>
            </a:xfrm>
          </p:grpSpPr>
          <p:sp>
            <p:nvSpPr>
              <p:cNvPr id="21" name="Isosceles Triangle 29">
                <a:extLst>
                  <a:ext uri="{FF2B5EF4-FFF2-40B4-BE49-F238E27FC236}">
                    <a16:creationId xmlns:a16="http://schemas.microsoft.com/office/drawing/2014/main" id="{F58C2825-7285-4095-8371-12C78357B01C}"/>
                  </a:ext>
                </a:extLst>
              </p:cNvPr>
              <p:cNvSpPr/>
              <p:nvPr/>
            </p:nvSpPr>
            <p:spPr>
              <a:xfrm rot="1800000">
                <a:off x="1896401" y="2765072"/>
                <a:ext cx="306104" cy="263882"/>
              </a:xfrm>
              <a:prstGeom prst="triangle">
                <a:avLst/>
              </a:prstGeom>
              <a:noFill/>
              <a:ln w="28575" cap="rnd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wrap="none" rtlCol="0" anchor="ctr"/>
              <a:lstStyle/>
              <a:p>
                <a:pPr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en-US" sz="2800" kern="0">
                  <a:solidFill>
                    <a:prstClr val="white"/>
                  </a:solidFill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endParaRPr>
              </a:p>
            </p:txBody>
          </p:sp>
          <p:sp>
            <p:nvSpPr>
              <p:cNvPr id="22" name="Oval 30">
                <a:extLst>
                  <a:ext uri="{FF2B5EF4-FFF2-40B4-BE49-F238E27FC236}">
                    <a16:creationId xmlns:a16="http://schemas.microsoft.com/office/drawing/2014/main" id="{FC02E8E2-56DE-4A85-9E08-B2C12F12B5CA}"/>
                  </a:ext>
                </a:extLst>
              </p:cNvPr>
              <p:cNvSpPr/>
              <p:nvPr/>
            </p:nvSpPr>
            <p:spPr>
              <a:xfrm rot="19800000">
                <a:off x="2054836" y="2720452"/>
                <a:ext cx="121505" cy="121504"/>
              </a:xfrm>
              <a:prstGeom prst="ellipse">
                <a:avLst/>
              </a:prstGeom>
              <a:solidFill>
                <a:sysClr val="window" lastClr="FFFFFF"/>
              </a:solidFill>
              <a:ln w="25400" cap="rnd" cmpd="sng" algn="ctr">
                <a:noFill/>
                <a:prstDash val="solid"/>
              </a:ln>
              <a:effectLst/>
            </p:spPr>
            <p:txBody>
              <a:bodyPr wrap="none" rtlCol="0" anchor="ctr"/>
              <a:lstStyle/>
              <a:p>
                <a:pPr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en-US" sz="2800" kern="0">
                  <a:solidFill>
                    <a:prstClr val="white"/>
                  </a:solidFill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endParaRPr>
              </a:p>
            </p:txBody>
          </p:sp>
          <p:sp>
            <p:nvSpPr>
              <p:cNvPr id="23" name="Oval 31">
                <a:extLst>
                  <a:ext uri="{FF2B5EF4-FFF2-40B4-BE49-F238E27FC236}">
                    <a16:creationId xmlns:a16="http://schemas.microsoft.com/office/drawing/2014/main" id="{BDAC1E04-A057-442C-B294-556D44FB1739}"/>
                  </a:ext>
                </a:extLst>
              </p:cNvPr>
              <p:cNvSpPr/>
              <p:nvPr/>
            </p:nvSpPr>
            <p:spPr>
              <a:xfrm rot="19800000">
                <a:off x="1789088" y="2873520"/>
                <a:ext cx="121505" cy="121504"/>
              </a:xfrm>
              <a:prstGeom prst="ellipse">
                <a:avLst/>
              </a:prstGeom>
              <a:solidFill>
                <a:sysClr val="window" lastClr="FFFFFF"/>
              </a:solidFill>
              <a:ln w="25400" cap="rnd" cmpd="sng" algn="ctr">
                <a:noFill/>
                <a:prstDash val="solid"/>
              </a:ln>
              <a:effectLst/>
            </p:spPr>
            <p:txBody>
              <a:bodyPr wrap="none" rtlCol="0" anchor="ctr"/>
              <a:lstStyle/>
              <a:p>
                <a:pPr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en-US" sz="2800" kern="0">
                  <a:solidFill>
                    <a:prstClr val="white"/>
                  </a:solidFill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endParaRPr>
              </a:p>
            </p:txBody>
          </p:sp>
          <p:sp>
            <p:nvSpPr>
              <p:cNvPr id="24" name="Oval 32">
                <a:extLst>
                  <a:ext uri="{FF2B5EF4-FFF2-40B4-BE49-F238E27FC236}">
                    <a16:creationId xmlns:a16="http://schemas.microsoft.com/office/drawing/2014/main" id="{0B80DE5C-E87E-433C-8ECF-3B76D67631E9}"/>
                  </a:ext>
                </a:extLst>
              </p:cNvPr>
              <p:cNvSpPr/>
              <p:nvPr/>
            </p:nvSpPr>
            <p:spPr>
              <a:xfrm rot="1800000">
                <a:off x="2054838" y="3025919"/>
                <a:ext cx="121505" cy="121504"/>
              </a:xfrm>
              <a:prstGeom prst="ellipse">
                <a:avLst/>
              </a:prstGeom>
              <a:solidFill>
                <a:sysClr val="window" lastClr="FFFFFF"/>
              </a:solidFill>
              <a:ln w="25400" cap="rnd" cmpd="sng" algn="ctr">
                <a:noFill/>
                <a:prstDash val="solid"/>
              </a:ln>
              <a:effectLst/>
            </p:spPr>
            <p:txBody>
              <a:bodyPr wrap="none" rtlCol="0" anchor="ctr"/>
              <a:lstStyle/>
              <a:p>
                <a:pPr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en-US" sz="2800" kern="0">
                  <a:solidFill>
                    <a:prstClr val="white"/>
                  </a:solidFill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endParaRPr>
              </a:p>
            </p:txBody>
          </p:sp>
        </p:grpSp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196C73BB-2360-4EDA-91B9-6044CD4B4162}"/>
                </a:ext>
              </a:extLst>
            </p:cNvPr>
            <p:cNvGrpSpPr/>
            <p:nvPr/>
          </p:nvGrpSpPr>
          <p:grpSpPr>
            <a:xfrm>
              <a:off x="713488" y="1398131"/>
              <a:ext cx="3616687" cy="2866271"/>
              <a:chOff x="770085" y="5947046"/>
              <a:chExt cx="3616687" cy="2866271"/>
            </a:xfrm>
          </p:grpSpPr>
          <p:sp>
            <p:nvSpPr>
              <p:cNvPr id="7" name="角丸四角形 21">
                <a:extLst>
                  <a:ext uri="{FF2B5EF4-FFF2-40B4-BE49-F238E27FC236}">
                    <a16:creationId xmlns:a16="http://schemas.microsoft.com/office/drawing/2014/main" id="{E8C55990-FF5E-430D-9681-BB419DE99E2E}"/>
                  </a:ext>
                </a:extLst>
              </p:cNvPr>
              <p:cNvSpPr/>
              <p:nvPr/>
            </p:nvSpPr>
            <p:spPr bwMode="auto">
              <a:xfrm>
                <a:off x="770085" y="5947046"/>
                <a:ext cx="3616687" cy="2866271"/>
              </a:xfrm>
              <a:prstGeom prst="foldedCorner">
                <a:avLst>
                  <a:gd name="adj" fmla="val 20194"/>
                </a:avLst>
              </a:prstGeom>
              <a:solidFill>
                <a:srgbClr val="E57709"/>
              </a:solidFill>
              <a:ln w="762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432000" tIns="72000" rIns="0" bIns="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ja-JP" sz="1200" kern="0" dirty="0" err="1">
                    <a:solidFill>
                      <a:prstClr val="white"/>
                    </a:solidFill>
                    <a:latin typeface="Noto Sans" panose="020B0502040504020204" pitchFamily="34"/>
                    <a:ea typeface="Noto Sans" panose="020B0502040504020204" pitchFamily="34"/>
                    <a:cs typeface="Noto Sans" panose="020B0502040504020204" pitchFamily="34"/>
                  </a:rPr>
                  <a:t>WoT</a:t>
                </a:r>
                <a:r>
                  <a:rPr kumimoji="0" lang="en-US" altLang="ja-JP" sz="1200" kern="0" dirty="0">
                    <a:solidFill>
                      <a:prstClr val="white"/>
                    </a:solidFill>
                    <a:latin typeface="Noto Sans" panose="020B0502040504020204" pitchFamily="34"/>
                    <a:ea typeface="Noto Sans" panose="020B0502040504020204" pitchFamily="34"/>
                    <a:cs typeface="Noto Sans" panose="020B0502040504020204" pitchFamily="34"/>
                  </a:rPr>
                  <a:t> Thing Description</a:t>
                </a:r>
                <a:endParaRPr kumimoji="0" lang="en-US" altLang="ja-JP" sz="1600" kern="0" dirty="0">
                  <a:solidFill>
                    <a:prstClr val="white"/>
                  </a:solidFill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endParaRPr>
              </a:p>
            </p:txBody>
          </p:sp>
          <p:sp>
            <p:nvSpPr>
              <p:cNvPr id="9" name="角丸四角形 21">
                <a:extLst>
                  <a:ext uri="{FF2B5EF4-FFF2-40B4-BE49-F238E27FC236}">
                    <a16:creationId xmlns:a16="http://schemas.microsoft.com/office/drawing/2014/main" id="{6BF05D4E-9866-4C23-BB62-01BB5D953B94}"/>
                  </a:ext>
                </a:extLst>
              </p:cNvPr>
              <p:cNvSpPr/>
              <p:nvPr/>
            </p:nvSpPr>
            <p:spPr bwMode="auto">
              <a:xfrm>
                <a:off x="905705" y="7931367"/>
                <a:ext cx="3337768" cy="367632"/>
              </a:xfrm>
              <a:prstGeom prst="roundRect">
                <a:avLst>
                  <a:gd name="adj" fmla="val 22715"/>
                </a:avLst>
              </a:prstGeom>
              <a:solidFill>
                <a:srgbClr val="FFFF00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ja-JP" sz="1100" kern="0" dirty="0">
                    <a:solidFill>
                      <a:prstClr val="black"/>
                    </a:solidFill>
                    <a:latin typeface="Noto Sans" panose="020B0502040504020204" pitchFamily="34"/>
                    <a:ea typeface="Noto Sans" panose="020B0502040504020204" pitchFamily="34"/>
                    <a:cs typeface="Noto Sans" panose="020B0502040504020204" pitchFamily="34"/>
                  </a:rPr>
                  <a:t>Public Security Configuration</a:t>
                </a:r>
              </a:p>
            </p:txBody>
          </p:sp>
          <p:sp>
            <p:nvSpPr>
              <p:cNvPr id="10" name="角丸四角形 21">
                <a:extLst>
                  <a:ext uri="{FF2B5EF4-FFF2-40B4-BE49-F238E27FC236}">
                    <a16:creationId xmlns:a16="http://schemas.microsoft.com/office/drawing/2014/main" id="{285962CA-3373-4EB0-9D41-06D62760A754}"/>
                  </a:ext>
                </a:extLst>
              </p:cNvPr>
              <p:cNvSpPr/>
              <p:nvPr/>
            </p:nvSpPr>
            <p:spPr bwMode="auto">
              <a:xfrm>
                <a:off x="906534" y="7095329"/>
                <a:ext cx="3331074" cy="357098"/>
              </a:xfrm>
              <a:prstGeom prst="roundRect">
                <a:avLst>
                  <a:gd name="adj" fmla="val 25084"/>
                </a:avLst>
              </a:prstGeom>
              <a:solidFill>
                <a:srgbClr val="4A7B7C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ja-JP" sz="1100" kern="0" dirty="0">
                    <a:solidFill>
                      <a:prstClr val="white"/>
                    </a:solidFill>
                    <a:latin typeface="Noto Sans" panose="020B0502040504020204" pitchFamily="34"/>
                    <a:ea typeface="Noto Sans" panose="020B0502040504020204" pitchFamily="34"/>
                    <a:cs typeface="Noto Sans" panose="020B0502040504020204" pitchFamily="34"/>
                  </a:rPr>
                  <a:t>Interaction Affordances</a:t>
                </a:r>
              </a:p>
            </p:txBody>
          </p:sp>
          <p:sp>
            <p:nvSpPr>
              <p:cNvPr id="11" name="角丸四角形 21">
                <a:extLst>
                  <a:ext uri="{FF2B5EF4-FFF2-40B4-BE49-F238E27FC236}">
                    <a16:creationId xmlns:a16="http://schemas.microsoft.com/office/drawing/2014/main" id="{91970528-958F-48A9-AE95-50C06ED1C08C}"/>
                  </a:ext>
                </a:extLst>
              </p:cNvPr>
              <p:cNvSpPr/>
              <p:nvPr/>
            </p:nvSpPr>
            <p:spPr bwMode="auto">
              <a:xfrm>
                <a:off x="909244" y="6682978"/>
                <a:ext cx="3331074" cy="357098"/>
              </a:xfrm>
              <a:prstGeom prst="roundRect">
                <a:avLst>
                  <a:gd name="adj" fmla="val 25084"/>
                </a:avLst>
              </a:prstGeom>
              <a:solidFill>
                <a:srgbClr val="7F7F7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ja-JP" sz="1100" kern="0" dirty="0">
                    <a:solidFill>
                      <a:prstClr val="white"/>
                    </a:solidFill>
                    <a:latin typeface="Noto Sans" panose="020B0502040504020204" pitchFamily="34"/>
                    <a:ea typeface="Noto Sans" panose="020B0502040504020204" pitchFamily="34"/>
                    <a:cs typeface="Noto Sans" panose="020B0502040504020204" pitchFamily="34"/>
                  </a:rPr>
                  <a:t>General Metadata</a:t>
                </a:r>
              </a:p>
            </p:txBody>
          </p:sp>
          <p:sp>
            <p:nvSpPr>
              <p:cNvPr id="12" name="角丸四角形 21">
                <a:extLst>
                  <a:ext uri="{FF2B5EF4-FFF2-40B4-BE49-F238E27FC236}">
                    <a16:creationId xmlns:a16="http://schemas.microsoft.com/office/drawing/2014/main" id="{E712BFCA-C71A-48AA-AD92-47CBC6451630}"/>
                  </a:ext>
                </a:extLst>
              </p:cNvPr>
              <p:cNvSpPr/>
              <p:nvPr/>
            </p:nvSpPr>
            <p:spPr bwMode="auto">
              <a:xfrm>
                <a:off x="899836" y="7501182"/>
                <a:ext cx="3337770" cy="367632"/>
              </a:xfrm>
              <a:prstGeom prst="roundRect">
                <a:avLst>
                  <a:gd name="adj" fmla="val 21163"/>
                </a:avLst>
              </a:prstGeom>
              <a:solidFill>
                <a:srgbClr val="4A7B7C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ja-JP" sz="1100" kern="0" dirty="0">
                    <a:solidFill>
                      <a:prstClr val="white"/>
                    </a:solidFill>
                    <a:latin typeface="Noto Sans" panose="020B0502040504020204" pitchFamily="34"/>
                    <a:ea typeface="Noto Sans" panose="020B0502040504020204" pitchFamily="34"/>
                    <a:cs typeface="Noto Sans" panose="020B0502040504020204" pitchFamily="34"/>
                  </a:rPr>
                  <a:t>Data Schemas</a:t>
                </a:r>
              </a:p>
            </p:txBody>
          </p:sp>
          <p:sp>
            <p:nvSpPr>
              <p:cNvPr id="13" name="角丸四角形 21">
                <a:extLst>
                  <a:ext uri="{FF2B5EF4-FFF2-40B4-BE49-F238E27FC236}">
                    <a16:creationId xmlns:a16="http://schemas.microsoft.com/office/drawing/2014/main" id="{F015C9D1-D08B-4E92-B404-AE07DA7924C8}"/>
                  </a:ext>
                </a:extLst>
              </p:cNvPr>
              <p:cNvSpPr/>
              <p:nvPr/>
            </p:nvSpPr>
            <p:spPr bwMode="auto">
              <a:xfrm>
                <a:off x="910121" y="8361114"/>
                <a:ext cx="3337770" cy="367632"/>
              </a:xfrm>
              <a:prstGeom prst="roundRect">
                <a:avLst>
                  <a:gd name="adj" fmla="val 21163"/>
                </a:avLst>
              </a:prstGeom>
              <a:solidFill>
                <a:srgbClr val="00B050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ja-JP" sz="1100" kern="0" dirty="0">
                    <a:solidFill>
                      <a:prstClr val="black"/>
                    </a:solidFill>
                    <a:latin typeface="Noto Sans" panose="020B0502040504020204" pitchFamily="34"/>
                    <a:ea typeface="Noto Sans" panose="020B0502040504020204" pitchFamily="34"/>
                    <a:cs typeface="Noto Sans" panose="020B0502040504020204" pitchFamily="34"/>
                  </a:rPr>
                  <a:t>Protocol Binding(s)</a:t>
                </a:r>
              </a:p>
            </p:txBody>
          </p:sp>
          <p:grpSp>
            <p:nvGrpSpPr>
              <p:cNvPr id="14" name="Group 41">
                <a:extLst>
                  <a:ext uri="{FF2B5EF4-FFF2-40B4-BE49-F238E27FC236}">
                    <a16:creationId xmlns:a16="http://schemas.microsoft.com/office/drawing/2014/main" id="{65B2E07B-58AB-4A14-9921-F1F32ECBDCC8}"/>
                  </a:ext>
                </a:extLst>
              </p:cNvPr>
              <p:cNvGrpSpPr/>
              <p:nvPr/>
            </p:nvGrpSpPr>
            <p:grpSpPr>
              <a:xfrm>
                <a:off x="3810168" y="8237055"/>
                <a:ext cx="576603" cy="576262"/>
                <a:chOff x="2909455" y="2880878"/>
                <a:chExt cx="576603" cy="576262"/>
              </a:xfrm>
            </p:grpSpPr>
            <p:sp>
              <p:nvSpPr>
                <p:cNvPr id="15" name="Freeform 42">
                  <a:extLst>
                    <a:ext uri="{FF2B5EF4-FFF2-40B4-BE49-F238E27FC236}">
                      <a16:creationId xmlns:a16="http://schemas.microsoft.com/office/drawing/2014/main" id="{986D6ED2-8291-4491-BA85-02C85BB67C69}"/>
                    </a:ext>
                  </a:extLst>
                </p:cNvPr>
                <p:cNvSpPr/>
                <p:nvPr/>
              </p:nvSpPr>
              <p:spPr>
                <a:xfrm>
                  <a:off x="2909455" y="2882583"/>
                  <a:ext cx="576603" cy="574557"/>
                </a:xfrm>
                <a:custGeom>
                  <a:avLst/>
                  <a:gdLst>
                    <a:gd name="connsiteX0" fmla="*/ 0 w 581890"/>
                    <a:gd name="connsiteY0" fmla="*/ 589226 h 589226"/>
                    <a:gd name="connsiteX1" fmla="*/ 581890 w 581890"/>
                    <a:gd name="connsiteY1" fmla="*/ 589226 h 589226"/>
                    <a:gd name="connsiteX2" fmla="*/ 581890 w 581890"/>
                    <a:gd name="connsiteY2" fmla="*/ 0 h 589226"/>
                    <a:gd name="connsiteX3" fmla="*/ 0 w 581890"/>
                    <a:gd name="connsiteY3" fmla="*/ 589226 h 589226"/>
                    <a:gd name="connsiteX0" fmla="*/ 0 w 581890"/>
                    <a:gd name="connsiteY0" fmla="*/ 554997 h 554997"/>
                    <a:gd name="connsiteX1" fmla="*/ 581890 w 581890"/>
                    <a:gd name="connsiteY1" fmla="*/ 554997 h 554997"/>
                    <a:gd name="connsiteX2" fmla="*/ 581890 w 581890"/>
                    <a:gd name="connsiteY2" fmla="*/ 0 h 554997"/>
                    <a:gd name="connsiteX3" fmla="*/ 0 w 581890"/>
                    <a:gd name="connsiteY3" fmla="*/ 554997 h 554997"/>
                    <a:gd name="connsiteX0" fmla="*/ 0 w 581890"/>
                    <a:gd name="connsiteY0" fmla="*/ 574557 h 574557"/>
                    <a:gd name="connsiteX1" fmla="*/ 581890 w 581890"/>
                    <a:gd name="connsiteY1" fmla="*/ 574557 h 574557"/>
                    <a:gd name="connsiteX2" fmla="*/ 579412 w 581890"/>
                    <a:gd name="connsiteY2" fmla="*/ 0 h 574557"/>
                    <a:gd name="connsiteX3" fmla="*/ 0 w 581890"/>
                    <a:gd name="connsiteY3" fmla="*/ 574557 h 574557"/>
                    <a:gd name="connsiteX0" fmla="*/ 0 w 584368"/>
                    <a:gd name="connsiteY0" fmla="*/ 574557 h 574557"/>
                    <a:gd name="connsiteX1" fmla="*/ 584368 w 584368"/>
                    <a:gd name="connsiteY1" fmla="*/ 574557 h 574557"/>
                    <a:gd name="connsiteX2" fmla="*/ 581890 w 584368"/>
                    <a:gd name="connsiteY2" fmla="*/ 0 h 574557"/>
                    <a:gd name="connsiteX3" fmla="*/ 0 w 584368"/>
                    <a:gd name="connsiteY3" fmla="*/ 574557 h 574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84368" h="574557">
                      <a:moveTo>
                        <a:pt x="0" y="574557"/>
                      </a:moveTo>
                      <a:lnTo>
                        <a:pt x="584368" y="574557"/>
                      </a:lnTo>
                      <a:lnTo>
                        <a:pt x="581890" y="0"/>
                      </a:lnTo>
                      <a:lnTo>
                        <a:pt x="0" y="574557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en-US" sz="1100" kern="0">
                    <a:solidFill>
                      <a:prstClr val="white"/>
                    </a:solidFill>
                    <a:latin typeface="Noto Sans" panose="020B0502040504020204" pitchFamily="34"/>
                    <a:ea typeface="Noto Sans" panose="020B0502040504020204" pitchFamily="34"/>
                    <a:cs typeface="Noto Sans" panose="020B0502040504020204" pitchFamily="34"/>
                  </a:endParaRPr>
                </a:p>
              </p:txBody>
            </p:sp>
            <p:sp>
              <p:nvSpPr>
                <p:cNvPr id="16" name="Freeform 43">
                  <a:extLst>
                    <a:ext uri="{FF2B5EF4-FFF2-40B4-BE49-F238E27FC236}">
                      <a16:creationId xmlns:a16="http://schemas.microsoft.com/office/drawing/2014/main" id="{FD37EC7F-DC0F-4902-BEE2-1141042D2FB6}"/>
                    </a:ext>
                  </a:extLst>
                </p:cNvPr>
                <p:cNvSpPr/>
                <p:nvPr/>
              </p:nvSpPr>
              <p:spPr>
                <a:xfrm>
                  <a:off x="2909732" y="2880878"/>
                  <a:ext cx="573881" cy="576262"/>
                </a:xfrm>
                <a:custGeom>
                  <a:avLst/>
                  <a:gdLst>
                    <a:gd name="connsiteX0" fmla="*/ 0 w 571500"/>
                    <a:gd name="connsiteY0" fmla="*/ 576262 h 576262"/>
                    <a:gd name="connsiteX1" fmla="*/ 85725 w 571500"/>
                    <a:gd name="connsiteY1" fmla="*/ 138112 h 576262"/>
                    <a:gd name="connsiteX2" fmla="*/ 571500 w 571500"/>
                    <a:gd name="connsiteY2" fmla="*/ 0 h 576262"/>
                    <a:gd name="connsiteX3" fmla="*/ 0 w 571500"/>
                    <a:gd name="connsiteY3" fmla="*/ 576262 h 576262"/>
                    <a:gd name="connsiteX0" fmla="*/ 0 w 571500"/>
                    <a:gd name="connsiteY0" fmla="*/ 576262 h 576262"/>
                    <a:gd name="connsiteX1" fmla="*/ 102394 w 571500"/>
                    <a:gd name="connsiteY1" fmla="*/ 116681 h 576262"/>
                    <a:gd name="connsiteX2" fmla="*/ 571500 w 571500"/>
                    <a:gd name="connsiteY2" fmla="*/ 0 h 576262"/>
                    <a:gd name="connsiteX3" fmla="*/ 0 w 571500"/>
                    <a:gd name="connsiteY3" fmla="*/ 576262 h 576262"/>
                    <a:gd name="connsiteX0" fmla="*/ 0 w 573881"/>
                    <a:gd name="connsiteY0" fmla="*/ 576262 h 576262"/>
                    <a:gd name="connsiteX1" fmla="*/ 104775 w 573881"/>
                    <a:gd name="connsiteY1" fmla="*/ 116681 h 576262"/>
                    <a:gd name="connsiteX2" fmla="*/ 573881 w 573881"/>
                    <a:gd name="connsiteY2" fmla="*/ 0 h 576262"/>
                    <a:gd name="connsiteX3" fmla="*/ 0 w 573881"/>
                    <a:gd name="connsiteY3" fmla="*/ 576262 h 5762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3881" h="576262">
                      <a:moveTo>
                        <a:pt x="0" y="576262"/>
                      </a:moveTo>
                      <a:lnTo>
                        <a:pt x="104775" y="116681"/>
                      </a:lnTo>
                      <a:lnTo>
                        <a:pt x="573881" y="0"/>
                      </a:lnTo>
                      <a:lnTo>
                        <a:pt x="0" y="576262"/>
                      </a:lnTo>
                      <a:close/>
                    </a:path>
                  </a:pathLst>
                </a:custGeom>
                <a:solidFill>
                  <a:srgbClr val="BD6008"/>
                </a:solidFill>
                <a:ln w="762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en-US" sz="1100" kern="0">
                    <a:solidFill>
                      <a:prstClr val="white"/>
                    </a:solidFill>
                    <a:latin typeface="Noto Sans" panose="020B0502040504020204" pitchFamily="34"/>
                    <a:ea typeface="Noto Sans" panose="020B0502040504020204" pitchFamily="34"/>
                    <a:cs typeface="Noto Sans" panose="020B0502040504020204" pitchFamily="34"/>
                  </a:endParaRPr>
                </a:p>
              </p:txBody>
            </p:sp>
          </p:grpSp>
        </p:grpSp>
      </p:grpSp>
      <p:pic>
        <p:nvPicPr>
          <p:cNvPr id="29" name="図 28">
            <a:extLst>
              <a:ext uri="{FF2B5EF4-FFF2-40B4-BE49-F238E27FC236}">
                <a16:creationId xmlns:a16="http://schemas.microsoft.com/office/drawing/2014/main" id="{EC783482-B89F-4E0D-9B30-20B3D70324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5555" b="60786"/>
          <a:stretch/>
        </p:blipFill>
        <p:spPr>
          <a:xfrm>
            <a:off x="5171584" y="2183483"/>
            <a:ext cx="3774296" cy="2751833"/>
          </a:xfrm>
          <a:prstGeom prst="rect">
            <a:avLst/>
          </a:prstGeom>
        </p:spPr>
      </p:pic>
      <p:sp>
        <p:nvSpPr>
          <p:cNvPr id="30" name="矢印: 右 29">
            <a:extLst>
              <a:ext uri="{FF2B5EF4-FFF2-40B4-BE49-F238E27FC236}">
                <a16:creationId xmlns:a16="http://schemas.microsoft.com/office/drawing/2014/main" id="{7CC57427-E989-4156-8E31-6BE1C2D3E17E}"/>
              </a:ext>
            </a:extLst>
          </p:cNvPr>
          <p:cNvSpPr/>
          <p:nvPr/>
        </p:nvSpPr>
        <p:spPr bwMode="auto">
          <a:xfrm>
            <a:off x="4295223" y="3882726"/>
            <a:ext cx="1600321" cy="791037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algn="ctr"/>
            <a:endParaRPr kumimoji="1" lang="ja-JP" altLang="en-US" sz="180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270F8D64-393C-4D56-9E22-994D14B88FF1}"/>
              </a:ext>
            </a:extLst>
          </p:cNvPr>
          <p:cNvSpPr/>
          <p:nvPr/>
        </p:nvSpPr>
        <p:spPr bwMode="auto">
          <a:xfrm>
            <a:off x="3437228" y="3804348"/>
            <a:ext cx="1269857" cy="947361"/>
          </a:xfrm>
          <a:prstGeom prst="rect">
            <a:avLst/>
          </a:prstGeom>
          <a:gradFill rotWithShape="1">
            <a:gsLst>
              <a:gs pos="0">
                <a:srgbClr val="641946">
                  <a:tint val="50000"/>
                  <a:satMod val="300000"/>
                </a:srgbClr>
              </a:gs>
              <a:gs pos="35000">
                <a:srgbClr val="641946">
                  <a:tint val="37000"/>
                  <a:satMod val="300000"/>
                </a:srgbClr>
              </a:gs>
              <a:gs pos="100000">
                <a:srgbClr val="6419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641946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Node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Generator</a:t>
            </a:r>
            <a:endParaRPr kumimoji="0" lang="ja-JP" altLang="en-US" sz="20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矢印: 右 24">
            <a:extLst>
              <a:ext uri="{FF2B5EF4-FFF2-40B4-BE49-F238E27FC236}">
                <a16:creationId xmlns:a16="http://schemas.microsoft.com/office/drawing/2014/main" id="{5EFA3D0E-EB4E-4038-A1F8-E585957D5661}"/>
              </a:ext>
            </a:extLst>
          </p:cNvPr>
          <p:cNvSpPr/>
          <p:nvPr/>
        </p:nvSpPr>
        <p:spPr bwMode="auto">
          <a:xfrm>
            <a:off x="2559379" y="3882726"/>
            <a:ext cx="974705" cy="791037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algn="ctr"/>
            <a:endParaRPr kumimoji="1" lang="ja-JP" altLang="en-US" sz="180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82C1FBB7-EE7C-4A1B-A8E7-552DDAD90F69}"/>
              </a:ext>
            </a:extLst>
          </p:cNvPr>
          <p:cNvSpPr txBox="1"/>
          <p:nvPr/>
        </p:nvSpPr>
        <p:spPr>
          <a:xfrm>
            <a:off x="198121" y="1445000"/>
            <a:ext cx="87553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solidFill>
                  <a:schemeClr val="tx1"/>
                </a:solidFill>
                <a:latin typeface="+mn-lt"/>
                <a:ea typeface="+mn-ea"/>
              </a:rPr>
              <a:t>By generating a Node, developer can handle a Node as an avatar of a Thing.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solidFill>
                  <a:schemeClr val="tx1"/>
                </a:solidFill>
                <a:latin typeface="+mn-lt"/>
                <a:ea typeface="+mn-ea"/>
              </a:rPr>
              <a:t>To write a property of the Thing, send message and its payload will be written.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solidFill>
                  <a:schemeClr val="tx1"/>
                </a:solidFill>
                <a:latin typeface="+mn-lt"/>
                <a:ea typeface="+mn-ea"/>
              </a:rPr>
              <a:t>To read a property, send a message</a:t>
            </a:r>
            <a:br>
              <a:rPr lang="en-US" altLang="ja-JP" sz="2000" dirty="0">
                <a:solidFill>
                  <a:schemeClr val="tx1"/>
                </a:solidFill>
                <a:latin typeface="+mn-lt"/>
                <a:ea typeface="+mn-ea"/>
              </a:rPr>
            </a:br>
            <a:r>
              <a:rPr lang="en-US" altLang="ja-JP" sz="2000" dirty="0">
                <a:solidFill>
                  <a:schemeClr val="tx1"/>
                </a:solidFill>
                <a:latin typeface="+mn-lt"/>
                <a:ea typeface="+mn-ea"/>
              </a:rPr>
              <a:t>as a trigger, and then the Node emit</a:t>
            </a:r>
            <a:br>
              <a:rPr lang="en-US" altLang="ja-JP" sz="2000" dirty="0">
                <a:solidFill>
                  <a:schemeClr val="tx1"/>
                </a:solidFill>
                <a:latin typeface="+mn-lt"/>
                <a:ea typeface="+mn-ea"/>
              </a:rPr>
            </a:br>
            <a:r>
              <a:rPr lang="en-US" altLang="ja-JP" sz="2000" dirty="0">
                <a:solidFill>
                  <a:schemeClr val="tx1"/>
                </a:solidFill>
                <a:latin typeface="+mn-lt"/>
                <a:ea typeface="+mn-ea"/>
              </a:rPr>
              <a:t>a message which contains a value of </a:t>
            </a:r>
            <a:br>
              <a:rPr lang="en-US" altLang="ja-JP" sz="2000" dirty="0">
                <a:solidFill>
                  <a:schemeClr val="tx1"/>
                </a:solidFill>
                <a:latin typeface="+mn-lt"/>
                <a:ea typeface="+mn-ea"/>
              </a:rPr>
            </a:br>
            <a:r>
              <a:rPr lang="en-US" altLang="ja-JP" sz="2000" dirty="0">
                <a:solidFill>
                  <a:schemeClr val="tx1"/>
                </a:solidFill>
                <a:latin typeface="+mn-lt"/>
                <a:ea typeface="+mn-ea"/>
              </a:rPr>
              <a:t>the property.</a:t>
            </a:r>
          </a:p>
        </p:txBody>
      </p: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CA127434-F01D-4C3D-9E3E-2ADC6C9D5921}"/>
              </a:ext>
            </a:extLst>
          </p:cNvPr>
          <p:cNvGrpSpPr/>
          <p:nvPr/>
        </p:nvGrpSpPr>
        <p:grpSpPr>
          <a:xfrm>
            <a:off x="421296" y="3764503"/>
            <a:ext cx="240293" cy="256846"/>
            <a:chOff x="876199" y="1521455"/>
            <a:chExt cx="413417" cy="426971"/>
          </a:xfrm>
        </p:grpSpPr>
        <p:sp>
          <p:nvSpPr>
            <p:cNvPr id="33" name="Isosceles Triangle 29">
              <a:extLst>
                <a:ext uri="{FF2B5EF4-FFF2-40B4-BE49-F238E27FC236}">
                  <a16:creationId xmlns:a16="http://schemas.microsoft.com/office/drawing/2014/main" id="{B9600542-BD6E-481B-9151-9E95C819995A}"/>
                </a:ext>
              </a:extLst>
            </p:cNvPr>
            <p:cNvSpPr/>
            <p:nvPr/>
          </p:nvSpPr>
          <p:spPr>
            <a:xfrm rot="1800000">
              <a:off x="983512" y="1566075"/>
              <a:ext cx="306104" cy="263882"/>
            </a:xfrm>
            <a:prstGeom prst="triangle">
              <a:avLst/>
            </a:prstGeom>
            <a:noFill/>
            <a:ln w="28575" cap="rnd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4400" kern="0">
                <a:solidFill>
                  <a:prstClr val="white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34" name="Oval 30">
              <a:extLst>
                <a:ext uri="{FF2B5EF4-FFF2-40B4-BE49-F238E27FC236}">
                  <a16:creationId xmlns:a16="http://schemas.microsoft.com/office/drawing/2014/main" id="{CA55351E-A4A4-4921-BD0F-3B0D0A337B1A}"/>
                </a:ext>
              </a:extLst>
            </p:cNvPr>
            <p:cNvSpPr/>
            <p:nvPr/>
          </p:nvSpPr>
          <p:spPr>
            <a:xfrm rot="19800000">
              <a:off x="1141947" y="1521455"/>
              <a:ext cx="121505" cy="121504"/>
            </a:xfrm>
            <a:prstGeom prst="ellipse">
              <a:avLst/>
            </a:prstGeom>
            <a:solidFill>
              <a:sysClr val="window" lastClr="FFFFFF"/>
            </a:solidFill>
            <a:ln w="25400" cap="rnd" cmpd="sng" algn="ctr">
              <a:noFill/>
              <a:prstDash val="solid"/>
            </a:ln>
            <a:effectLst/>
          </p:spPr>
          <p:txBody>
            <a:bodyPr wrap="none" rtlCol="0" anchor="ctr"/>
            <a:lstStyle/>
            <a:p>
              <a:pPr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4400" kern="0">
                <a:solidFill>
                  <a:prstClr val="white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35" name="Oval 31">
              <a:extLst>
                <a:ext uri="{FF2B5EF4-FFF2-40B4-BE49-F238E27FC236}">
                  <a16:creationId xmlns:a16="http://schemas.microsoft.com/office/drawing/2014/main" id="{976AF213-DAE2-4771-9723-FB87DF8D7EAE}"/>
                </a:ext>
              </a:extLst>
            </p:cNvPr>
            <p:cNvSpPr/>
            <p:nvPr/>
          </p:nvSpPr>
          <p:spPr>
            <a:xfrm rot="19800000">
              <a:off x="876199" y="1674523"/>
              <a:ext cx="121505" cy="121504"/>
            </a:xfrm>
            <a:prstGeom prst="ellipse">
              <a:avLst/>
            </a:prstGeom>
            <a:solidFill>
              <a:sysClr val="window" lastClr="FFFFFF"/>
            </a:solidFill>
            <a:ln w="25400" cap="rnd" cmpd="sng" algn="ctr">
              <a:noFill/>
              <a:prstDash val="solid"/>
            </a:ln>
            <a:effectLst/>
          </p:spPr>
          <p:txBody>
            <a:bodyPr wrap="none" rtlCol="0" anchor="ctr"/>
            <a:lstStyle/>
            <a:p>
              <a:pPr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4400" kern="0">
                <a:solidFill>
                  <a:prstClr val="white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36" name="Oval 32">
              <a:extLst>
                <a:ext uri="{FF2B5EF4-FFF2-40B4-BE49-F238E27FC236}">
                  <a16:creationId xmlns:a16="http://schemas.microsoft.com/office/drawing/2014/main" id="{9EC17B37-060B-4C52-A7A7-4B8D92FB069F}"/>
                </a:ext>
              </a:extLst>
            </p:cNvPr>
            <p:cNvSpPr/>
            <p:nvPr/>
          </p:nvSpPr>
          <p:spPr>
            <a:xfrm rot="1800000">
              <a:off x="1141949" y="1826922"/>
              <a:ext cx="121505" cy="121504"/>
            </a:xfrm>
            <a:prstGeom prst="ellipse">
              <a:avLst/>
            </a:prstGeom>
            <a:solidFill>
              <a:sysClr val="window" lastClr="FFFFFF"/>
            </a:solidFill>
            <a:ln w="25400" cap="rnd" cmpd="sng" algn="ctr">
              <a:noFill/>
              <a:prstDash val="solid"/>
            </a:ln>
            <a:effectLst/>
          </p:spPr>
          <p:txBody>
            <a:bodyPr wrap="none" rtlCol="0" anchor="ctr"/>
            <a:lstStyle/>
            <a:p>
              <a:pPr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4400" kern="0">
                <a:solidFill>
                  <a:prstClr val="white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832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7DC7CC-D6D7-4A05-8DA3-BE2744D70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92" y="134612"/>
            <a:ext cx="6660798" cy="369332"/>
          </a:xfrm>
        </p:spPr>
        <p:txBody>
          <a:bodyPr/>
          <a:lstStyle/>
          <a:p>
            <a:r>
              <a:rPr lang="en-US" altLang="ja-JP" dirty="0"/>
              <a:t>4</a:t>
            </a:r>
            <a:r>
              <a:rPr kumimoji="1" lang="en-US" altLang="ja-JP" dirty="0"/>
              <a:t>. </a:t>
            </a:r>
            <a:r>
              <a:rPr lang="en-US" altLang="ja-JP" dirty="0"/>
              <a:t>How  to Use: Generate and Install a Node Module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436B602-9854-476A-A9FB-297023E59473}"/>
              </a:ext>
            </a:extLst>
          </p:cNvPr>
          <p:cNvSpPr txBox="1"/>
          <p:nvPr/>
        </p:nvSpPr>
        <p:spPr>
          <a:xfrm>
            <a:off x="102383" y="760970"/>
            <a:ext cx="3999813" cy="39980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200" dirty="0">
                <a:solidFill>
                  <a:schemeClr val="tx1"/>
                </a:solidFill>
                <a:latin typeface="+mn-lt"/>
                <a:ea typeface="+mn-ea"/>
              </a:rPr>
              <a:t>0. Install Node Generator</a:t>
            </a:r>
          </a:p>
          <a:p>
            <a:r>
              <a:rPr lang="en-US" altLang="ja-JP" sz="1600" dirty="0">
                <a:solidFill>
                  <a:schemeClr val="tx1"/>
                </a:solidFill>
                <a:latin typeface="Consolas" panose="020B0609020204030204" pitchFamily="49" charset="0"/>
              </a:rPr>
              <a:t> % </a:t>
            </a:r>
            <a:r>
              <a:rPr lang="en-US" altLang="ja-JP" sz="1600" dirty="0" err="1">
                <a:solidFill>
                  <a:schemeClr val="tx1"/>
                </a:solidFill>
                <a:latin typeface="Consolas" panose="020B0609020204030204" pitchFamily="49" charset="0"/>
              </a:rPr>
              <a:t>npm</a:t>
            </a:r>
            <a:r>
              <a:rPr lang="en-US" altLang="ja-JP" sz="1600" dirty="0">
                <a:solidFill>
                  <a:schemeClr val="tx1"/>
                </a:solidFill>
                <a:latin typeface="Consolas" panose="020B0609020204030204" pitchFamily="49" charset="0"/>
              </a:rPr>
              <a:t> install –g node-red-</a:t>
            </a:r>
            <a:r>
              <a:rPr lang="en-US" altLang="ja-JP" sz="1600" dirty="0" err="1">
                <a:solidFill>
                  <a:schemeClr val="tx1"/>
                </a:solidFill>
                <a:latin typeface="Consolas" panose="020B0609020204030204" pitchFamily="49" charset="0"/>
              </a:rPr>
              <a:t>nodegen</a:t>
            </a:r>
            <a:endParaRPr lang="en-US" altLang="ja-JP" sz="1600" dirty="0">
              <a:solidFill>
                <a:schemeClr val="tx1"/>
              </a:solidFill>
              <a:latin typeface="+mn-lt"/>
              <a:ea typeface="+mn-ea"/>
            </a:endParaRPr>
          </a:p>
          <a:p>
            <a:endParaRPr lang="en-US" altLang="ja-JP" sz="2200" dirty="0">
              <a:solidFill>
                <a:schemeClr val="tx1"/>
              </a:solidFill>
              <a:latin typeface="+mn-lt"/>
              <a:ea typeface="+mn-ea"/>
            </a:endParaRPr>
          </a:p>
          <a:p>
            <a:r>
              <a:rPr lang="en-US" altLang="ja-JP" sz="2200" dirty="0">
                <a:solidFill>
                  <a:schemeClr val="tx1"/>
                </a:solidFill>
                <a:latin typeface="+mn-lt"/>
                <a:ea typeface="+mn-ea"/>
              </a:rPr>
              <a:t>1. Generate a Node module</a:t>
            </a:r>
          </a:p>
          <a:p>
            <a:r>
              <a:rPr lang="en-US" altLang="ja-JP" sz="1600" dirty="0">
                <a:solidFill>
                  <a:schemeClr val="tx1"/>
                </a:solidFill>
                <a:latin typeface="Consolas" panose="020B0609020204030204" pitchFamily="49" charset="0"/>
                <a:ea typeface="+mn-ea"/>
              </a:rPr>
              <a:t> % node-red-</a:t>
            </a:r>
            <a:r>
              <a:rPr lang="en-US" altLang="ja-JP" sz="1600" dirty="0" err="1">
                <a:solidFill>
                  <a:schemeClr val="tx1"/>
                </a:solidFill>
                <a:latin typeface="Consolas" panose="020B0609020204030204" pitchFamily="49" charset="0"/>
                <a:ea typeface="+mn-ea"/>
              </a:rPr>
              <a:t>nodegen</a:t>
            </a:r>
            <a:r>
              <a:rPr lang="en-US" altLang="ja-JP" sz="1600" dirty="0">
                <a:solidFill>
                  <a:schemeClr val="tx1"/>
                </a:solidFill>
                <a:latin typeface="Consolas" panose="020B0609020204030204" pitchFamily="49" charset="0"/>
                <a:ea typeface="+mn-ea"/>
              </a:rPr>
              <a:t> </a:t>
            </a:r>
            <a:r>
              <a:rPr lang="en-US" altLang="ja-JP" sz="1600" dirty="0" err="1">
                <a:solidFill>
                  <a:schemeClr val="tx1"/>
                </a:solidFill>
                <a:latin typeface="Consolas" panose="020B0609020204030204" pitchFamily="49" charset="0"/>
                <a:ea typeface="+mn-ea"/>
              </a:rPr>
              <a:t>td.jsonld</a:t>
            </a:r>
            <a:endParaRPr kumimoji="1" lang="en-US" altLang="ja-JP" sz="1600" dirty="0">
              <a:solidFill>
                <a:schemeClr val="tx1"/>
              </a:solidFill>
              <a:latin typeface="Consolas" panose="020B0609020204030204" pitchFamily="49" charset="0"/>
              <a:ea typeface="+mn-ea"/>
            </a:endParaRPr>
          </a:p>
          <a:p>
            <a:endParaRPr lang="en-US" altLang="ja-JP" sz="1600" dirty="0">
              <a:solidFill>
                <a:schemeClr val="tx1"/>
              </a:solidFill>
              <a:latin typeface="Consolas" panose="020B0609020204030204" pitchFamily="49" charset="0"/>
              <a:ea typeface="+mn-ea"/>
            </a:endParaRPr>
          </a:p>
          <a:p>
            <a:r>
              <a:rPr kumimoji="1" lang="en-US" altLang="ja-JP" sz="2000" dirty="0">
                <a:solidFill>
                  <a:schemeClr val="tx1"/>
                </a:solidFill>
                <a:latin typeface="+mn-lt"/>
                <a:ea typeface="+mn-ea"/>
              </a:rPr>
              <a:t>2. Install to Node-RED</a:t>
            </a:r>
          </a:p>
          <a:p>
            <a:r>
              <a:rPr lang="en-US" altLang="ja-JP" sz="1600" dirty="0">
                <a:solidFill>
                  <a:schemeClr val="tx1"/>
                </a:solidFill>
                <a:latin typeface="Consolas" panose="020B0609020204030204" pitchFamily="49" charset="0"/>
                <a:ea typeface="+mn-ea"/>
              </a:rPr>
              <a:t> % cd ~/.node-red</a:t>
            </a:r>
          </a:p>
          <a:p>
            <a:r>
              <a:rPr lang="en-US" altLang="ja-JP" sz="1600" dirty="0">
                <a:solidFill>
                  <a:schemeClr val="tx1"/>
                </a:solidFill>
                <a:latin typeface="Consolas" panose="020B0609020204030204" pitchFamily="49" charset="0"/>
                <a:ea typeface="+mn-ea"/>
              </a:rPr>
              <a:t> % </a:t>
            </a:r>
            <a:r>
              <a:rPr lang="en-US" altLang="ja-JP" sz="1600" dirty="0" err="1">
                <a:solidFill>
                  <a:schemeClr val="tx1"/>
                </a:solidFill>
                <a:latin typeface="Consolas" panose="020B0609020204030204" pitchFamily="49" charset="0"/>
                <a:ea typeface="+mn-ea"/>
              </a:rPr>
              <a:t>npm</a:t>
            </a:r>
            <a:r>
              <a:rPr lang="en-US" altLang="ja-JP" sz="1600" dirty="0">
                <a:solidFill>
                  <a:schemeClr val="tx1"/>
                </a:solidFill>
                <a:latin typeface="Consolas" panose="020B0609020204030204" pitchFamily="49" charset="0"/>
                <a:ea typeface="+mn-ea"/>
              </a:rPr>
              <a:t> install </a:t>
            </a:r>
          </a:p>
          <a:p>
            <a:r>
              <a:rPr lang="en-US" altLang="ja-JP" sz="1600" i="1" dirty="0">
                <a:solidFill>
                  <a:schemeClr val="tx1"/>
                </a:solidFill>
                <a:latin typeface="Consolas" panose="020B0609020204030204" pitchFamily="49" charset="0"/>
                <a:ea typeface="+mn-ea"/>
              </a:rPr>
              <a:t>     generated-module-</a:t>
            </a:r>
            <a:r>
              <a:rPr lang="en-US" altLang="ja-JP" sz="1600" i="1" dirty="0" err="1">
                <a:solidFill>
                  <a:schemeClr val="tx1"/>
                </a:solidFill>
                <a:latin typeface="Consolas" panose="020B0609020204030204" pitchFamily="49" charset="0"/>
                <a:ea typeface="+mn-ea"/>
              </a:rPr>
              <a:t>dir</a:t>
            </a:r>
            <a:endParaRPr lang="en-US" altLang="ja-JP" sz="1600" i="1" dirty="0">
              <a:solidFill>
                <a:schemeClr val="tx1"/>
              </a:solidFill>
              <a:latin typeface="Consolas" panose="020B0609020204030204" pitchFamily="49" charset="0"/>
              <a:ea typeface="+mn-ea"/>
            </a:endParaRPr>
          </a:p>
          <a:p>
            <a:endParaRPr lang="en-US" altLang="ja-JP" sz="1600" dirty="0">
              <a:solidFill>
                <a:schemeClr val="tx1"/>
              </a:solidFill>
              <a:latin typeface="Consolas" panose="020B0609020204030204" pitchFamily="49" charset="0"/>
              <a:ea typeface="+mn-ea"/>
            </a:endParaRPr>
          </a:p>
          <a:p>
            <a:r>
              <a:rPr lang="en-US" altLang="ja-JP" sz="2000" dirty="0">
                <a:solidFill>
                  <a:schemeClr val="tx1"/>
                </a:solidFill>
                <a:latin typeface="+mn-lt"/>
                <a:ea typeface="+mn-ea"/>
              </a:rPr>
              <a:t>3. Run Node-RED</a:t>
            </a:r>
          </a:p>
          <a:p>
            <a:r>
              <a:rPr lang="en-US" altLang="ja-JP" sz="1600" dirty="0">
                <a:solidFill>
                  <a:schemeClr val="tx1"/>
                </a:solidFill>
                <a:latin typeface="Consolas" panose="020B0609020204030204" pitchFamily="49" charset="0"/>
                <a:ea typeface="+mn-ea"/>
              </a:rPr>
              <a:t> % node-red</a:t>
            </a:r>
          </a:p>
          <a:p>
            <a:endParaRPr lang="en-US" altLang="ja-JP" sz="1600" dirty="0">
              <a:solidFill>
                <a:schemeClr val="tx1"/>
              </a:solidFill>
              <a:latin typeface="Consolas" panose="020B0609020204030204" pitchFamily="49" charset="0"/>
              <a:ea typeface="+mn-ea"/>
            </a:endParaRPr>
          </a:p>
          <a:p>
            <a:endParaRPr lang="en-US" altLang="ja-JP" sz="1600" dirty="0">
              <a:solidFill>
                <a:schemeClr val="tx1"/>
              </a:solidFill>
              <a:latin typeface="Consolas" panose="020B0609020204030204" pitchFamily="49" charset="0"/>
              <a:ea typeface="+mn-ea"/>
            </a:endParaRPr>
          </a:p>
          <a:p>
            <a:endParaRPr lang="en-US" altLang="ja-JP" sz="1600" dirty="0">
              <a:solidFill>
                <a:schemeClr val="tx1"/>
              </a:solidFill>
              <a:latin typeface="Consolas" panose="020B0609020204030204" pitchFamily="49" charset="0"/>
              <a:ea typeface="+mn-ea"/>
            </a:endParaRPr>
          </a:p>
        </p:txBody>
      </p:sp>
      <p:pic>
        <p:nvPicPr>
          <p:cNvPr id="3" name="Screen Recording 2019-05-30 at 18.57.31">
            <a:hlinkClick r:id="" action="ppaction://media"/>
            <a:extLst>
              <a:ext uri="{FF2B5EF4-FFF2-40B4-BE49-F238E27FC236}">
                <a16:creationId xmlns:a16="http://schemas.microsoft.com/office/drawing/2014/main" id="{30AAFEE2-EB5C-4879-A002-DE62D747A3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80461" y="1416822"/>
            <a:ext cx="5173084" cy="352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9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7DC7CC-D6D7-4A05-8DA3-BE2744D70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92" y="134612"/>
            <a:ext cx="5391219" cy="369332"/>
          </a:xfrm>
        </p:spPr>
        <p:txBody>
          <a:bodyPr/>
          <a:lstStyle/>
          <a:p>
            <a:r>
              <a:rPr kumimoji="1" lang="en-US" altLang="ja-JP" dirty="0"/>
              <a:t>5. </a:t>
            </a:r>
            <a:r>
              <a:rPr lang="en-US" altLang="ja-JP" dirty="0"/>
              <a:t>How  to Use: Write a Simple Application </a:t>
            </a:r>
            <a:endParaRPr kumimoji="1" lang="ja-JP" altLang="en-US" dirty="0"/>
          </a:p>
        </p:txBody>
      </p:sp>
      <p:pic>
        <p:nvPicPr>
          <p:cNvPr id="3" name="Screen Recording 2019-05-30 at 19.12.07">
            <a:hlinkClick r:id="" action="ppaction://media"/>
            <a:extLst>
              <a:ext uri="{FF2B5EF4-FFF2-40B4-BE49-F238E27FC236}">
                <a16:creationId xmlns:a16="http://schemas.microsoft.com/office/drawing/2014/main" id="{C991B8BF-867F-4B3D-A090-BB0BBC89F2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3891" y="693910"/>
            <a:ext cx="7736218" cy="421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79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7DC7CC-D6D7-4A05-8DA3-BE2744D70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92" y="134612"/>
            <a:ext cx="6394699" cy="369332"/>
          </a:xfrm>
        </p:spPr>
        <p:txBody>
          <a:bodyPr/>
          <a:lstStyle/>
          <a:p>
            <a:r>
              <a:rPr kumimoji="1" lang="en-US" altLang="ja-JP" dirty="0"/>
              <a:t>6. </a:t>
            </a:r>
            <a:r>
              <a:rPr lang="en-US" altLang="ja-JP" dirty="0"/>
              <a:t>How  to Use: Control the Thing using Dashboard</a:t>
            </a:r>
            <a:endParaRPr kumimoji="1" lang="ja-JP" altLang="en-US" dirty="0"/>
          </a:p>
        </p:txBody>
      </p:sp>
      <p:pic>
        <p:nvPicPr>
          <p:cNvPr id="3" name="Screen Recording 2019-05-30 at 19.32.15">
            <a:hlinkClick r:id="" action="ppaction://media"/>
            <a:extLst>
              <a:ext uri="{FF2B5EF4-FFF2-40B4-BE49-F238E27FC236}">
                <a16:creationId xmlns:a16="http://schemas.microsoft.com/office/drawing/2014/main" id="{B54CA85F-C11D-4BC7-A8CF-1E3622B5F5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4627" y="746682"/>
            <a:ext cx="7614745" cy="409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92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08E0BA-DD1D-48CC-9A6A-60EC70555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92" y="134612"/>
            <a:ext cx="1781257" cy="369332"/>
          </a:xfrm>
        </p:spPr>
        <p:txBody>
          <a:bodyPr/>
          <a:lstStyle/>
          <a:p>
            <a:r>
              <a:rPr lang="en-US" altLang="ja-JP" dirty="0"/>
              <a:t>7</a:t>
            </a:r>
            <a:r>
              <a:rPr kumimoji="1" lang="en-US" altLang="ja-JP" dirty="0"/>
              <a:t>. Resources</a:t>
            </a:r>
            <a:endParaRPr kumimoji="1" lang="ja-JP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D1D2B6-23BF-8D44-8910-E178289DB75B}"/>
              </a:ext>
            </a:extLst>
          </p:cNvPr>
          <p:cNvSpPr txBox="1"/>
          <p:nvPr/>
        </p:nvSpPr>
        <p:spPr>
          <a:xfrm>
            <a:off x="314036" y="905164"/>
            <a:ext cx="85066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JP" sz="1600" dirty="0">
                <a:solidFill>
                  <a:schemeClr val="tx1"/>
                </a:solidFill>
                <a:latin typeface="+mn-lt"/>
                <a:ea typeface="+mn-ea"/>
              </a:rPr>
              <a:t>W3C Web of Things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n-lt"/>
                <a:ea typeface="+mn-ea"/>
              </a:rPr>
              <a:t>Working Group Page: </a:t>
            </a:r>
            <a:r>
              <a:rPr lang="en-US" sz="1600" dirty="0">
                <a:solidFill>
                  <a:schemeClr val="tx1"/>
                </a:solidFill>
                <a:latin typeface="+mn-lt"/>
                <a:ea typeface="+mn-ea"/>
                <a:hlinkClick r:id="rId2"/>
              </a:rPr>
              <a:t>https://www.w3.org/WoT/WG/</a:t>
            </a:r>
            <a:endParaRPr kumimoji="1" lang="en-JP" sz="1600" dirty="0">
              <a:solidFill>
                <a:schemeClr val="tx1"/>
              </a:solidFill>
              <a:latin typeface="+mn-lt"/>
              <a:ea typeface="+mn-ea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JP" sz="1600" dirty="0">
                <a:solidFill>
                  <a:schemeClr val="tx1"/>
                </a:solidFill>
                <a:latin typeface="+mn-lt"/>
                <a:ea typeface="+mn-ea"/>
              </a:rPr>
              <a:t>Architecture: </a:t>
            </a:r>
            <a:r>
              <a:rPr lang="en-US" sz="1600" dirty="0">
                <a:solidFill>
                  <a:schemeClr val="tx1"/>
                </a:solidFill>
                <a:latin typeface="+mn-lt"/>
                <a:ea typeface="+mn-ea"/>
                <a:hlinkClick r:id="rId3"/>
              </a:rPr>
              <a:t>https://www.w3.org/TR/wot-architecture/</a:t>
            </a:r>
            <a:endParaRPr lang="en-JP" sz="1600" dirty="0">
              <a:solidFill>
                <a:schemeClr val="tx1"/>
              </a:solidFill>
              <a:latin typeface="+mn-lt"/>
              <a:ea typeface="+mn-ea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JP" sz="1600" dirty="0">
                <a:solidFill>
                  <a:schemeClr val="tx1"/>
                </a:solidFill>
                <a:latin typeface="+mn-lt"/>
                <a:ea typeface="+mn-ea"/>
              </a:rPr>
              <a:t>Thing Desciption: </a:t>
            </a:r>
            <a:r>
              <a:rPr lang="en-US" sz="1600" dirty="0">
                <a:solidFill>
                  <a:schemeClr val="tx1"/>
                </a:solidFill>
                <a:latin typeface="+mn-lt"/>
                <a:ea typeface="+mn-ea"/>
                <a:hlinkClick r:id="rId4"/>
              </a:rPr>
              <a:t>https://www.w3.org/TR/wot-thing-description/</a:t>
            </a:r>
            <a:endParaRPr lang="en-US" sz="1600" dirty="0">
              <a:solidFill>
                <a:schemeClr val="tx1"/>
              </a:solidFill>
              <a:latin typeface="+mn-lt"/>
              <a:ea typeface="+mn-ea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kumimoji="1" lang="en-US" sz="1600" dirty="0">
              <a:solidFill>
                <a:schemeClr val="tx1"/>
              </a:solidFill>
              <a:latin typeface="+mn-lt"/>
              <a:ea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n-lt"/>
                <a:ea typeface="+mn-ea"/>
              </a:rPr>
              <a:t>Node-RED: </a:t>
            </a:r>
            <a:r>
              <a:rPr lang="en-US" sz="1600" dirty="0">
                <a:solidFill>
                  <a:schemeClr val="tx1"/>
                </a:solidFill>
                <a:latin typeface="+mn-lt"/>
                <a:ea typeface="+mn-ea"/>
                <a:hlinkClick r:id="rId5"/>
              </a:rPr>
              <a:t>https://nodered.org/</a:t>
            </a:r>
            <a:endParaRPr lang="en-US" sz="1600" dirty="0">
              <a:solidFill>
                <a:schemeClr val="tx1"/>
              </a:solidFill>
              <a:latin typeface="+mn-lt"/>
              <a:ea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+mn-lt"/>
              <a:ea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n-lt"/>
                <a:ea typeface="+mn-ea"/>
              </a:rPr>
              <a:t>Node generator: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n-lt"/>
                <a:ea typeface="+mn-ea"/>
              </a:rPr>
              <a:t>Document: </a:t>
            </a:r>
            <a:r>
              <a:rPr lang="en-US" sz="1600" dirty="0">
                <a:solidFill>
                  <a:schemeClr val="tx1"/>
                </a:solidFill>
                <a:latin typeface="+mn-lt"/>
                <a:ea typeface="+mn-ea"/>
                <a:hlinkClick r:id="rId6"/>
              </a:rPr>
              <a:t>https://github.com/node-red/node-red-nodegen/blob/master/docs/index.md</a:t>
            </a:r>
            <a:endParaRPr lang="en-US" sz="1600" dirty="0">
              <a:solidFill>
                <a:schemeClr val="tx1"/>
              </a:solidFill>
              <a:latin typeface="+mn-lt"/>
              <a:ea typeface="+mn-ea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n-lt"/>
                <a:ea typeface="+mn-ea"/>
              </a:rPr>
              <a:t>GitHub: </a:t>
            </a:r>
            <a:r>
              <a:rPr lang="en-US" sz="1600" dirty="0">
                <a:solidFill>
                  <a:schemeClr val="tx1"/>
                </a:solidFill>
                <a:latin typeface="+mn-lt"/>
                <a:ea typeface="+mn-ea"/>
                <a:hlinkClick r:id="rId7"/>
              </a:rPr>
              <a:t>https://github.com/node-red/node-red-nodegen</a:t>
            </a:r>
            <a:endParaRPr lang="en-US" sz="1600" dirty="0">
              <a:solidFill>
                <a:schemeClr val="tx1"/>
              </a:solidFill>
              <a:latin typeface="+mn-lt"/>
              <a:ea typeface="+mn-ea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+mn-lt"/>
                <a:ea typeface="+mn-ea"/>
              </a:rPr>
              <a:t>Npm</a:t>
            </a:r>
            <a:r>
              <a:rPr lang="en-US" sz="1600" dirty="0">
                <a:solidFill>
                  <a:schemeClr val="tx1"/>
                </a:solidFill>
                <a:latin typeface="+mn-lt"/>
                <a:ea typeface="+mn-ea"/>
              </a:rPr>
              <a:t>: </a:t>
            </a:r>
            <a:r>
              <a:rPr lang="en-US" sz="1600" dirty="0">
                <a:solidFill>
                  <a:schemeClr val="tx1"/>
                </a:solidFill>
                <a:latin typeface="+mn-lt"/>
                <a:ea typeface="+mn-ea"/>
                <a:hlinkClick r:id="rId8"/>
              </a:rPr>
              <a:t>https://www.npmjs.com/package/node-red-nodegen</a:t>
            </a:r>
            <a:endParaRPr lang="en-US" sz="1600" dirty="0">
              <a:solidFill>
                <a:schemeClr val="tx1"/>
              </a:solidFill>
              <a:latin typeface="+mn-lt"/>
              <a:ea typeface="+mn-ea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+mn-lt"/>
              <a:ea typeface="+mn-ea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+mn-lt"/>
              <a:ea typeface="+mn-ea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+mn-lt"/>
              <a:ea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JP" sz="1600" dirty="0">
              <a:solidFill>
                <a:schemeClr val="tx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99760655"/>
      </p:ext>
    </p:extLst>
  </p:cSld>
  <p:clrMapOvr>
    <a:masterClrMapping/>
  </p:clrMapOvr>
</p:sld>
</file>

<file path=ppt/theme/theme1.xml><?xml version="1.0" encoding="utf-8"?>
<a:theme xmlns:a="http://schemas.openxmlformats.org/drawingml/2006/main" name="標準デザイン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75000"/>
          </a:schemeClr>
        </a:solidFill>
        <a:ln w="9525">
          <a:noFill/>
          <a:miter lim="800000"/>
          <a:headEnd/>
          <a:tailEnd/>
        </a:ln>
        <a:effectLst/>
      </a:spPr>
      <a:bodyPr wrap="none" rtlCol="0" anchor="ctr" anchorCtr="0">
        <a:noAutofit/>
      </a:bodyPr>
      <a:lstStyle>
        <a:defPPr algn="ctr">
          <a:defRPr kumimoji="1" sz="1800" smtClean="0">
            <a:solidFill>
              <a:schemeClr val="tx1"/>
            </a:solidFill>
            <a:latin typeface="+mn-lt"/>
            <a:ea typeface="+mn-ea"/>
          </a:defRPr>
        </a:defPPr>
      </a:lstStyle>
    </a:spDef>
    <a:ln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kumimoji="1" sz="2200" smtClean="0">
            <a:solidFill>
              <a:schemeClr val="tx1"/>
            </a:solidFill>
            <a:latin typeface="+mn-lt"/>
            <a:ea typeface="+mn-ea"/>
          </a:defRPr>
        </a:defPPr>
      </a:lstStyle>
    </a:tx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437</Words>
  <Application>Microsoft Office PowerPoint</Application>
  <PresentationFormat>画面に合わせる (16:9)</PresentationFormat>
  <Paragraphs>79</Paragraphs>
  <Slides>8</Slides>
  <Notes>5</Notes>
  <HiddenSlides>0</HiddenSlides>
  <MMClips>3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15" baseType="lpstr">
      <vt:lpstr>Arial</vt:lpstr>
      <vt:lpstr>Times New Roman</vt:lpstr>
      <vt:lpstr>HGPｺﾞｼｯｸE</vt:lpstr>
      <vt:lpstr>Calibri</vt:lpstr>
      <vt:lpstr>Noto Sans</vt:lpstr>
      <vt:lpstr>Consolas</vt:lpstr>
      <vt:lpstr>標準デザイン</vt:lpstr>
      <vt:lpstr>Orchestrate Web of Things by Node-RED and Node Generator</vt:lpstr>
      <vt:lpstr>1.  Web of Things and Thing Description</vt:lpstr>
      <vt:lpstr>2. Node-RED: the Well-known Low-code Development Tool</vt:lpstr>
      <vt:lpstr>3. Combine Node-RED with the Web of Things</vt:lpstr>
      <vt:lpstr>4. How  to Use: Generate and Install a Node Module</vt:lpstr>
      <vt:lpstr>5. How  to Use: Write a Simple Application </vt:lpstr>
      <vt:lpstr>6. How  to Use: Control the Thing using Dashboard</vt:lpstr>
      <vt:lpstr>7.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2020-05-07T11:08:36Z</dcterms:created>
  <dcterms:modified xsi:type="dcterms:W3CDTF">2020-05-07T11:10:09Z</dcterms:modified>
</cp:coreProperties>
</file>